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1" r:id="rId3"/>
    <p:sldId id="257" r:id="rId4"/>
    <p:sldId id="265" r:id="rId5"/>
    <p:sldId id="260" r:id="rId6"/>
    <p:sldId id="258" r:id="rId7"/>
    <p:sldId id="267" r:id="rId8"/>
    <p:sldId id="268" r:id="rId9"/>
    <p:sldId id="269" r:id="rId10"/>
    <p:sldId id="270" r:id="rId11"/>
    <p:sldId id="276" r:id="rId12"/>
    <p:sldId id="277" r:id="rId13"/>
    <p:sldId id="278" r:id="rId14"/>
    <p:sldId id="264" r:id="rId15"/>
    <p:sldId id="263" r:id="rId16"/>
    <p:sldId id="262" r:id="rId17"/>
    <p:sldId id="279" r:id="rId18"/>
    <p:sldId id="271" r:id="rId19"/>
    <p:sldId id="273" r:id="rId20"/>
    <p:sldId id="274" r:id="rId21"/>
    <p:sldId id="275" r:id="rId22"/>
    <p:sldId id="28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538"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60B15A-A9EC-4F21-AC0C-B4FAD43D3B5F}" type="doc">
      <dgm:prSet loTypeId="urn:microsoft.com/office/officeart/2005/8/layout/cycle7" loCatId="cycle" qsTypeId="urn:microsoft.com/office/officeart/2005/8/quickstyle/simple1#2" qsCatId="simple" csTypeId="urn:microsoft.com/office/officeart/2005/8/colors/accent0_3" csCatId="mainScheme" phldr="1"/>
      <dgm:spPr/>
      <dgm:t>
        <a:bodyPr/>
        <a:lstStyle/>
        <a:p>
          <a:endParaRPr lang="en-US"/>
        </a:p>
      </dgm:t>
    </dgm:pt>
    <dgm:pt modelId="{3FD0EDF9-02B1-4EF5-9D81-B998613E1E4A}">
      <dgm:prSet/>
      <dgm:spPr/>
      <dgm:t>
        <a:bodyPr/>
        <a:lstStyle/>
        <a:p>
          <a:pPr rtl="0"/>
          <a:r>
            <a:rPr lang="en-US" dirty="0" smtClean="0"/>
            <a:t>Dissent and disagreement arouse negative feelings</a:t>
          </a:r>
          <a:endParaRPr lang="en-US" dirty="0"/>
        </a:p>
      </dgm:t>
    </dgm:pt>
    <dgm:pt modelId="{7E9A52DA-C70D-469B-9BCA-65968D4D18B1}" type="parTrans" cxnId="{02F86238-9B08-453A-ACFB-2EBC55BBC678}">
      <dgm:prSet/>
      <dgm:spPr/>
      <dgm:t>
        <a:bodyPr/>
        <a:lstStyle/>
        <a:p>
          <a:endParaRPr lang="en-US"/>
        </a:p>
      </dgm:t>
    </dgm:pt>
    <dgm:pt modelId="{15DB50EC-2955-45CB-9C4A-A89237D28BA5}" type="sibTrans" cxnId="{02F86238-9B08-453A-ACFB-2EBC55BBC678}">
      <dgm:prSet/>
      <dgm:spPr/>
      <dgm:t>
        <a:bodyPr/>
        <a:lstStyle/>
        <a:p>
          <a:endParaRPr lang="en-US"/>
        </a:p>
      </dgm:t>
    </dgm:pt>
    <dgm:pt modelId="{03DEE6BF-E926-42FD-8902-E75919C1681A}">
      <dgm:prSet/>
      <dgm:spPr/>
      <dgm:t>
        <a:bodyPr/>
        <a:lstStyle/>
        <a:p>
          <a:pPr rtl="0"/>
          <a:r>
            <a:rPr lang="en-US" dirty="0" smtClean="0"/>
            <a:t>Diverse teams have less cohesion and longevity</a:t>
          </a:r>
          <a:endParaRPr lang="en-US" dirty="0"/>
        </a:p>
      </dgm:t>
    </dgm:pt>
    <dgm:pt modelId="{93DB1339-6B7B-40A2-BE23-34FDFDB109FD}" type="parTrans" cxnId="{5163B590-20A8-488C-A255-04603679C249}">
      <dgm:prSet/>
      <dgm:spPr/>
      <dgm:t>
        <a:bodyPr/>
        <a:lstStyle/>
        <a:p>
          <a:endParaRPr lang="en-US"/>
        </a:p>
      </dgm:t>
    </dgm:pt>
    <dgm:pt modelId="{0F2A2FEC-5EC8-469D-A878-AD8B2FFD8A8E}" type="sibTrans" cxnId="{5163B590-20A8-488C-A255-04603679C249}">
      <dgm:prSet/>
      <dgm:spPr/>
      <dgm:t>
        <a:bodyPr/>
        <a:lstStyle/>
        <a:p>
          <a:endParaRPr lang="en-US"/>
        </a:p>
      </dgm:t>
    </dgm:pt>
    <dgm:pt modelId="{F4030D9B-A039-4001-91A8-9758F7028C4E}">
      <dgm:prSet/>
      <dgm:spPr/>
      <dgm:t>
        <a:bodyPr/>
        <a:lstStyle/>
        <a:p>
          <a:pPr rtl="0"/>
          <a:r>
            <a:rPr lang="en-US" dirty="0" smtClean="0"/>
            <a:t>Social networks tend to be homogenous</a:t>
          </a:r>
          <a:endParaRPr lang="en-US" dirty="0"/>
        </a:p>
      </dgm:t>
    </dgm:pt>
    <dgm:pt modelId="{16691EC8-1A53-4087-BFC6-1D687F3764FA}" type="parTrans" cxnId="{127B285A-1495-4B06-B2F4-0F89161C88EE}">
      <dgm:prSet/>
      <dgm:spPr/>
      <dgm:t>
        <a:bodyPr/>
        <a:lstStyle/>
        <a:p>
          <a:endParaRPr lang="en-US"/>
        </a:p>
      </dgm:t>
    </dgm:pt>
    <dgm:pt modelId="{7CB16138-4CA0-4115-9D32-09B96298DD6C}" type="sibTrans" cxnId="{127B285A-1495-4B06-B2F4-0F89161C88EE}">
      <dgm:prSet/>
      <dgm:spPr/>
      <dgm:t>
        <a:bodyPr/>
        <a:lstStyle/>
        <a:p>
          <a:endParaRPr lang="en-US"/>
        </a:p>
      </dgm:t>
    </dgm:pt>
    <dgm:pt modelId="{57D26DD4-3A2E-418F-945C-1425F1947D9E}" type="pres">
      <dgm:prSet presAssocID="{B860B15A-A9EC-4F21-AC0C-B4FAD43D3B5F}" presName="Name0" presStyleCnt="0">
        <dgm:presLayoutVars>
          <dgm:dir/>
          <dgm:resizeHandles val="exact"/>
        </dgm:presLayoutVars>
      </dgm:prSet>
      <dgm:spPr/>
      <dgm:t>
        <a:bodyPr/>
        <a:lstStyle/>
        <a:p>
          <a:endParaRPr lang="en-US"/>
        </a:p>
      </dgm:t>
    </dgm:pt>
    <dgm:pt modelId="{F9F5EAFC-CD6C-4D23-ACD1-223F13AD4C79}" type="pres">
      <dgm:prSet presAssocID="{3FD0EDF9-02B1-4EF5-9D81-B998613E1E4A}" presName="node" presStyleLbl="node1" presStyleIdx="0" presStyleCnt="3" custScaleX="117096" custScaleY="146941">
        <dgm:presLayoutVars>
          <dgm:bulletEnabled val="1"/>
        </dgm:presLayoutVars>
      </dgm:prSet>
      <dgm:spPr/>
      <dgm:t>
        <a:bodyPr/>
        <a:lstStyle/>
        <a:p>
          <a:endParaRPr lang="en-US"/>
        </a:p>
      </dgm:t>
    </dgm:pt>
    <dgm:pt modelId="{FF77DAFE-290B-4FCF-B5D2-5C3E50EA22DB}" type="pres">
      <dgm:prSet presAssocID="{15DB50EC-2955-45CB-9C4A-A89237D28BA5}" presName="sibTrans" presStyleLbl="sibTrans2D1" presStyleIdx="0" presStyleCnt="3"/>
      <dgm:spPr/>
      <dgm:t>
        <a:bodyPr/>
        <a:lstStyle/>
        <a:p>
          <a:endParaRPr lang="en-US"/>
        </a:p>
      </dgm:t>
    </dgm:pt>
    <dgm:pt modelId="{59DBA172-867C-448E-ACB0-1E70BB3C851B}" type="pres">
      <dgm:prSet presAssocID="{15DB50EC-2955-45CB-9C4A-A89237D28BA5}" presName="connectorText" presStyleLbl="sibTrans2D1" presStyleIdx="0" presStyleCnt="3"/>
      <dgm:spPr/>
      <dgm:t>
        <a:bodyPr/>
        <a:lstStyle/>
        <a:p>
          <a:endParaRPr lang="en-US"/>
        </a:p>
      </dgm:t>
    </dgm:pt>
    <dgm:pt modelId="{B42AAB9F-D784-4570-8FBC-93D2A36FAFF5}" type="pres">
      <dgm:prSet presAssocID="{03DEE6BF-E926-42FD-8902-E75919C1681A}" presName="node" presStyleLbl="node1" presStyleIdx="1" presStyleCnt="3" custScaleX="110519" custScaleY="157296">
        <dgm:presLayoutVars>
          <dgm:bulletEnabled val="1"/>
        </dgm:presLayoutVars>
      </dgm:prSet>
      <dgm:spPr/>
      <dgm:t>
        <a:bodyPr/>
        <a:lstStyle/>
        <a:p>
          <a:endParaRPr lang="en-US"/>
        </a:p>
      </dgm:t>
    </dgm:pt>
    <dgm:pt modelId="{A6560C7F-307B-4176-8EB2-202A55ECB220}" type="pres">
      <dgm:prSet presAssocID="{0F2A2FEC-5EC8-469D-A878-AD8B2FFD8A8E}" presName="sibTrans" presStyleLbl="sibTrans2D1" presStyleIdx="1" presStyleCnt="3"/>
      <dgm:spPr/>
      <dgm:t>
        <a:bodyPr/>
        <a:lstStyle/>
        <a:p>
          <a:endParaRPr lang="en-US"/>
        </a:p>
      </dgm:t>
    </dgm:pt>
    <dgm:pt modelId="{E9E4E538-A161-4FCC-B6E5-7D5E836760F7}" type="pres">
      <dgm:prSet presAssocID="{0F2A2FEC-5EC8-469D-A878-AD8B2FFD8A8E}" presName="connectorText" presStyleLbl="sibTrans2D1" presStyleIdx="1" presStyleCnt="3"/>
      <dgm:spPr/>
      <dgm:t>
        <a:bodyPr/>
        <a:lstStyle/>
        <a:p>
          <a:endParaRPr lang="en-US"/>
        </a:p>
      </dgm:t>
    </dgm:pt>
    <dgm:pt modelId="{24B9EF46-3948-4324-8F27-1C88BA4242B7}" type="pres">
      <dgm:prSet presAssocID="{F4030D9B-A039-4001-91A8-9758F7028C4E}" presName="node" presStyleLbl="node1" presStyleIdx="2" presStyleCnt="3" custScaleX="121038" custScaleY="136529">
        <dgm:presLayoutVars>
          <dgm:bulletEnabled val="1"/>
        </dgm:presLayoutVars>
      </dgm:prSet>
      <dgm:spPr/>
      <dgm:t>
        <a:bodyPr/>
        <a:lstStyle/>
        <a:p>
          <a:endParaRPr lang="en-US"/>
        </a:p>
      </dgm:t>
    </dgm:pt>
    <dgm:pt modelId="{8F5FE370-796A-4BC9-8F87-E577EAE6C6A6}" type="pres">
      <dgm:prSet presAssocID="{7CB16138-4CA0-4115-9D32-09B96298DD6C}" presName="sibTrans" presStyleLbl="sibTrans2D1" presStyleIdx="2" presStyleCnt="3"/>
      <dgm:spPr/>
      <dgm:t>
        <a:bodyPr/>
        <a:lstStyle/>
        <a:p>
          <a:endParaRPr lang="en-US"/>
        </a:p>
      </dgm:t>
    </dgm:pt>
    <dgm:pt modelId="{607D346B-FD45-44F8-AE39-38BEE5047281}" type="pres">
      <dgm:prSet presAssocID="{7CB16138-4CA0-4115-9D32-09B96298DD6C}" presName="connectorText" presStyleLbl="sibTrans2D1" presStyleIdx="2" presStyleCnt="3"/>
      <dgm:spPr/>
      <dgm:t>
        <a:bodyPr/>
        <a:lstStyle/>
        <a:p>
          <a:endParaRPr lang="en-US"/>
        </a:p>
      </dgm:t>
    </dgm:pt>
  </dgm:ptLst>
  <dgm:cxnLst>
    <dgm:cxn modelId="{EC69147C-5932-4570-AB1E-F854CA8A81F5}" type="presOf" srcId="{0F2A2FEC-5EC8-469D-A878-AD8B2FFD8A8E}" destId="{A6560C7F-307B-4176-8EB2-202A55ECB220}" srcOrd="0" destOrd="0" presId="urn:microsoft.com/office/officeart/2005/8/layout/cycle7"/>
    <dgm:cxn modelId="{D8C3EC51-9897-4B23-9217-DCC35925B628}" type="presOf" srcId="{B860B15A-A9EC-4F21-AC0C-B4FAD43D3B5F}" destId="{57D26DD4-3A2E-418F-945C-1425F1947D9E}" srcOrd="0" destOrd="0" presId="urn:microsoft.com/office/officeart/2005/8/layout/cycle7"/>
    <dgm:cxn modelId="{904E9AB0-C42D-46C9-88A8-6BD0E2D1EEE1}" type="presOf" srcId="{15DB50EC-2955-45CB-9C4A-A89237D28BA5}" destId="{FF77DAFE-290B-4FCF-B5D2-5C3E50EA22DB}" srcOrd="0" destOrd="0" presId="urn:microsoft.com/office/officeart/2005/8/layout/cycle7"/>
    <dgm:cxn modelId="{75755EA0-F1F2-4C80-B759-7810467FC7AF}" type="presOf" srcId="{15DB50EC-2955-45CB-9C4A-A89237D28BA5}" destId="{59DBA172-867C-448E-ACB0-1E70BB3C851B}" srcOrd="1" destOrd="0" presId="urn:microsoft.com/office/officeart/2005/8/layout/cycle7"/>
    <dgm:cxn modelId="{53D48CB1-E0AD-48FF-8349-D2BAFA5F9213}" type="presOf" srcId="{03DEE6BF-E926-42FD-8902-E75919C1681A}" destId="{B42AAB9F-D784-4570-8FBC-93D2A36FAFF5}" srcOrd="0" destOrd="0" presId="urn:microsoft.com/office/officeart/2005/8/layout/cycle7"/>
    <dgm:cxn modelId="{127B285A-1495-4B06-B2F4-0F89161C88EE}" srcId="{B860B15A-A9EC-4F21-AC0C-B4FAD43D3B5F}" destId="{F4030D9B-A039-4001-91A8-9758F7028C4E}" srcOrd="2" destOrd="0" parTransId="{16691EC8-1A53-4087-BFC6-1D687F3764FA}" sibTransId="{7CB16138-4CA0-4115-9D32-09B96298DD6C}"/>
    <dgm:cxn modelId="{30B6D2DA-57A1-451A-9E44-09452DA71A1C}" type="presOf" srcId="{7CB16138-4CA0-4115-9D32-09B96298DD6C}" destId="{607D346B-FD45-44F8-AE39-38BEE5047281}" srcOrd="1" destOrd="0" presId="urn:microsoft.com/office/officeart/2005/8/layout/cycle7"/>
    <dgm:cxn modelId="{6979F34A-BF9F-4241-9149-69F8BC70E3F5}" type="presOf" srcId="{7CB16138-4CA0-4115-9D32-09B96298DD6C}" destId="{8F5FE370-796A-4BC9-8F87-E577EAE6C6A6}" srcOrd="0" destOrd="0" presId="urn:microsoft.com/office/officeart/2005/8/layout/cycle7"/>
    <dgm:cxn modelId="{02F86238-9B08-453A-ACFB-2EBC55BBC678}" srcId="{B860B15A-A9EC-4F21-AC0C-B4FAD43D3B5F}" destId="{3FD0EDF9-02B1-4EF5-9D81-B998613E1E4A}" srcOrd="0" destOrd="0" parTransId="{7E9A52DA-C70D-469B-9BCA-65968D4D18B1}" sibTransId="{15DB50EC-2955-45CB-9C4A-A89237D28BA5}"/>
    <dgm:cxn modelId="{5163B590-20A8-488C-A255-04603679C249}" srcId="{B860B15A-A9EC-4F21-AC0C-B4FAD43D3B5F}" destId="{03DEE6BF-E926-42FD-8902-E75919C1681A}" srcOrd="1" destOrd="0" parTransId="{93DB1339-6B7B-40A2-BE23-34FDFDB109FD}" sibTransId="{0F2A2FEC-5EC8-469D-A878-AD8B2FFD8A8E}"/>
    <dgm:cxn modelId="{4189B677-F384-40A7-A655-FE0A8C238059}" type="presOf" srcId="{3FD0EDF9-02B1-4EF5-9D81-B998613E1E4A}" destId="{F9F5EAFC-CD6C-4D23-ACD1-223F13AD4C79}" srcOrd="0" destOrd="0" presId="urn:microsoft.com/office/officeart/2005/8/layout/cycle7"/>
    <dgm:cxn modelId="{D7B1A202-3D33-421A-A3C4-E2572FB22FA7}" type="presOf" srcId="{0F2A2FEC-5EC8-469D-A878-AD8B2FFD8A8E}" destId="{E9E4E538-A161-4FCC-B6E5-7D5E836760F7}" srcOrd="1" destOrd="0" presId="urn:microsoft.com/office/officeart/2005/8/layout/cycle7"/>
    <dgm:cxn modelId="{23AB68AA-8B03-4FFC-8ED4-F8DC1BEEE284}" type="presOf" srcId="{F4030D9B-A039-4001-91A8-9758F7028C4E}" destId="{24B9EF46-3948-4324-8F27-1C88BA4242B7}" srcOrd="0" destOrd="0" presId="urn:microsoft.com/office/officeart/2005/8/layout/cycle7"/>
    <dgm:cxn modelId="{81D368AA-6AE5-45D4-8CE8-8C87C7EFEBE8}" type="presParOf" srcId="{57D26DD4-3A2E-418F-945C-1425F1947D9E}" destId="{F9F5EAFC-CD6C-4D23-ACD1-223F13AD4C79}" srcOrd="0" destOrd="0" presId="urn:microsoft.com/office/officeart/2005/8/layout/cycle7"/>
    <dgm:cxn modelId="{3DBABF83-9E07-42EE-9196-40FE67B16820}" type="presParOf" srcId="{57D26DD4-3A2E-418F-945C-1425F1947D9E}" destId="{FF77DAFE-290B-4FCF-B5D2-5C3E50EA22DB}" srcOrd="1" destOrd="0" presId="urn:microsoft.com/office/officeart/2005/8/layout/cycle7"/>
    <dgm:cxn modelId="{CD186FA7-9665-4543-8FF2-EAF6BFA420DE}" type="presParOf" srcId="{FF77DAFE-290B-4FCF-B5D2-5C3E50EA22DB}" destId="{59DBA172-867C-448E-ACB0-1E70BB3C851B}" srcOrd="0" destOrd="0" presId="urn:microsoft.com/office/officeart/2005/8/layout/cycle7"/>
    <dgm:cxn modelId="{A9EB2F80-5B5E-4DBC-A528-1BCB211656F4}" type="presParOf" srcId="{57D26DD4-3A2E-418F-945C-1425F1947D9E}" destId="{B42AAB9F-D784-4570-8FBC-93D2A36FAFF5}" srcOrd="2" destOrd="0" presId="urn:microsoft.com/office/officeart/2005/8/layout/cycle7"/>
    <dgm:cxn modelId="{0AB4C6F6-1B59-4DBD-9598-B1A27A90CC2B}" type="presParOf" srcId="{57D26DD4-3A2E-418F-945C-1425F1947D9E}" destId="{A6560C7F-307B-4176-8EB2-202A55ECB220}" srcOrd="3" destOrd="0" presId="urn:microsoft.com/office/officeart/2005/8/layout/cycle7"/>
    <dgm:cxn modelId="{AB4598C9-8A57-4E99-815E-BCE844D24450}" type="presParOf" srcId="{A6560C7F-307B-4176-8EB2-202A55ECB220}" destId="{E9E4E538-A161-4FCC-B6E5-7D5E836760F7}" srcOrd="0" destOrd="0" presId="urn:microsoft.com/office/officeart/2005/8/layout/cycle7"/>
    <dgm:cxn modelId="{DF324052-1E53-46B1-BFCB-141CBC075977}" type="presParOf" srcId="{57D26DD4-3A2E-418F-945C-1425F1947D9E}" destId="{24B9EF46-3948-4324-8F27-1C88BA4242B7}" srcOrd="4" destOrd="0" presId="urn:microsoft.com/office/officeart/2005/8/layout/cycle7"/>
    <dgm:cxn modelId="{107EAB14-315F-487B-BE7E-843EF49AED9B}" type="presParOf" srcId="{57D26DD4-3A2E-418F-945C-1425F1947D9E}" destId="{8F5FE370-796A-4BC9-8F87-E577EAE6C6A6}" srcOrd="5" destOrd="0" presId="urn:microsoft.com/office/officeart/2005/8/layout/cycle7"/>
    <dgm:cxn modelId="{9E27123E-9532-4B9A-A191-F8DC80C22253}" type="presParOf" srcId="{8F5FE370-796A-4BC9-8F87-E577EAE6C6A6}" destId="{607D346B-FD45-44F8-AE39-38BEE5047281}"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DA4052-D7C9-45D5-AF0F-D36EF9ABA3C7}" type="datetimeFigureOut">
              <a:rPr lang="en-US" smtClean="0"/>
              <a:pPr/>
              <a:t>8/9/2011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C2AD0D-C397-4B4C-A9FE-F612A34CDC6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367CD88-4E16-4ACE-A636-5F7D77166AB6}" type="slidenum">
              <a:rPr lang="en-US"/>
              <a:pPr/>
              <a:t>7</a:t>
            </a:fld>
            <a:endParaRPr lang="en-US"/>
          </a:p>
        </p:txBody>
      </p:sp>
      <p:sp>
        <p:nvSpPr>
          <p:cNvPr id="53251" name="Rectangle 2"/>
          <p:cNvSpPr>
            <a:spLocks noGrp="1" noRot="1" noChangeAspect="1" noChangeArrowheads="1" noTextEdit="1"/>
          </p:cNvSpPr>
          <p:nvPr>
            <p:ph type="sldImg"/>
          </p:nvPr>
        </p:nvSpPr>
        <p:spPr>
          <a:xfrm>
            <a:off x="1144588" y="685800"/>
            <a:ext cx="4572000" cy="3429000"/>
          </a:xfrm>
          <a:ln/>
        </p:spPr>
      </p:sp>
      <p:sp>
        <p:nvSpPr>
          <p:cNvPr id="5325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C9170930-B695-40D2-8ED1-259CD6680DBE}" type="slidenum">
              <a:rPr lang="en-US"/>
              <a:pPr/>
              <a:t>8</a:t>
            </a:fld>
            <a:endParaRPr lang="en-US"/>
          </a:p>
        </p:txBody>
      </p:sp>
      <p:sp>
        <p:nvSpPr>
          <p:cNvPr id="64515" name="Rectangle 2"/>
          <p:cNvSpPr>
            <a:spLocks noGrp="1" noRot="1" noChangeAspect="1" noChangeArrowheads="1" noTextEdit="1"/>
          </p:cNvSpPr>
          <p:nvPr>
            <p:ph type="sldImg"/>
          </p:nvPr>
        </p:nvSpPr>
        <p:spPr>
          <a:xfrm>
            <a:off x="1144588" y="685800"/>
            <a:ext cx="4572000" cy="3429000"/>
          </a:xfrm>
          <a:ln/>
        </p:spPr>
      </p:sp>
      <p:sp>
        <p:nvSpPr>
          <p:cNvPr id="64516" name="Rectangle 3"/>
          <p:cNvSpPr>
            <a:spLocks noGrp="1" noChangeArrowheads="1"/>
          </p:cNvSpPr>
          <p:nvPr>
            <p:ph type="body" idx="1"/>
          </p:nvPr>
        </p:nvSpPr>
        <p:spPr>
          <a:xfrm>
            <a:off x="914400" y="4343400"/>
            <a:ext cx="5029200" cy="4114800"/>
          </a:xfrm>
          <a:noFill/>
          <a:ln/>
        </p:spPr>
        <p:txBody>
          <a:bodyPr/>
          <a:lstStyle/>
          <a:p>
            <a:pPr eaLnBrk="1" hangingPunct="1"/>
            <a:r>
              <a:rPr lang="en-US" smtClean="0"/>
              <a:t>FETPs or Field Epidemiology Training Programs are our most well-known applied epidemiology programs.  They were developed in response to country requests for programs like the U.S. Epidemic Intelligence Service (EIS)</a:t>
            </a:r>
          </a:p>
          <a:p>
            <a:pPr eaLnBrk="1" hangingPunct="1"/>
            <a:r>
              <a:rPr lang="en-US" smtClean="0"/>
              <a:t>The program is a 2-year, full time training program with approximately 25% of the time spent in classroom instruction &amp; 75% in field assignments.  The training is competency based with close supervision, with courses in epidemiology, surveillance, biostatistics, and related topics.   The trainees provide epidemiologic services to the ministry of health during their training including surveillance system assessments &amp; outbreak investigations. </a:t>
            </a:r>
          </a:p>
          <a:p>
            <a:pPr eaLnBrk="1" hangingPunct="1"/>
            <a:endParaRPr lang="en-US" smtClean="0"/>
          </a:p>
          <a:p>
            <a:pPr eaLnBrk="1" hangingPunct="1"/>
            <a:r>
              <a:rPr lang="en-US" smtClean="0"/>
              <a:t>We also work with other programs at CDC to provide technical assistance in </a:t>
            </a:r>
            <a:r>
              <a:rPr lang="en-US" u="sng" smtClean="0"/>
              <a:t>surveillance system development</a:t>
            </a:r>
            <a:r>
              <a:rPr lang="en-US" smtClean="0"/>
              <a:t> or strengthening, with the activities tailored to the </a:t>
            </a:r>
            <a:r>
              <a:rPr lang="en-US" u="sng" smtClean="0"/>
              <a:t>priorities of the country</a:t>
            </a:r>
            <a:r>
              <a:rPr lang="en-US" smtClean="0"/>
              <a:t>.  </a:t>
            </a:r>
          </a:p>
          <a:p>
            <a:pPr eaLnBrk="1" hangingPunct="1"/>
            <a:r>
              <a:rPr lang="en-US" smtClean="0"/>
              <a:t>Graduates receive a certificate or, in some programs, a degree.  The trainees are employees of the ministry of health, and most of the graduates stay in the ministry of health (about 80%) and many of the graduates are now in </a:t>
            </a:r>
            <a:r>
              <a:rPr lang="en-US" u="sng" smtClean="0"/>
              <a:t>leadership positions</a:t>
            </a:r>
            <a:r>
              <a:rPr lang="en-US" smtClean="0"/>
              <a:t> within the ministry.</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C2AD0D-C397-4B4C-A9FE-F612A34CDC60}"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BB68E9F8-232F-45BB-B1DE-309BCD420015}" type="slidenum">
              <a:rPr lang="en-US"/>
              <a:pPr/>
              <a:t>13</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1DAD85-3861-479D-BED7-4ED1A96A3E71}" type="datetimeFigureOut">
              <a:rPr lang="en-US" smtClean="0"/>
              <a:pPr/>
              <a:t>8/9/2011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1DAD85-3861-479D-BED7-4ED1A96A3E71}" type="datetimeFigureOut">
              <a:rPr lang="en-US" smtClean="0"/>
              <a:pPr/>
              <a:t>8/9/2011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1DAD85-3861-479D-BED7-4ED1A96A3E71}" type="datetimeFigureOut">
              <a:rPr lang="en-US" smtClean="0"/>
              <a:pPr/>
              <a:t>8/9/2011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18656BC-A773-4C54-A017-251930F2534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1DAD85-3861-479D-BED7-4ED1A96A3E71}" type="datetimeFigureOut">
              <a:rPr lang="en-US" smtClean="0"/>
              <a:pPr/>
              <a:t>8/9/2011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1DAD85-3861-479D-BED7-4ED1A96A3E71}" type="datetimeFigureOut">
              <a:rPr lang="en-US" smtClean="0"/>
              <a:pPr/>
              <a:t>8/9/2011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1DAD85-3861-479D-BED7-4ED1A96A3E71}" type="datetimeFigureOut">
              <a:rPr lang="en-US" smtClean="0"/>
              <a:pPr/>
              <a:t>8/9/2011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1DAD85-3861-479D-BED7-4ED1A96A3E71}" type="datetimeFigureOut">
              <a:rPr lang="en-US" smtClean="0"/>
              <a:pPr/>
              <a:t>8/9/2011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1DAD85-3861-479D-BED7-4ED1A96A3E71}" type="datetimeFigureOut">
              <a:rPr lang="en-US" smtClean="0"/>
              <a:pPr/>
              <a:t>8/9/2011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DAD85-3861-479D-BED7-4ED1A96A3E71}" type="datetimeFigureOut">
              <a:rPr lang="en-US" smtClean="0"/>
              <a:pPr/>
              <a:t>8/9/2011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1DAD85-3861-479D-BED7-4ED1A96A3E71}" type="datetimeFigureOut">
              <a:rPr lang="en-US" smtClean="0"/>
              <a:pPr/>
              <a:t>8/9/2011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1DAD85-3861-479D-BED7-4ED1A96A3E71}" type="datetimeFigureOut">
              <a:rPr lang="en-US" smtClean="0"/>
              <a:pPr/>
              <a:t>8/9/2011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645EC0-62B8-4834-81B9-0434EF4BCAE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1DAD85-3861-479D-BED7-4ED1A96A3E71}" type="datetimeFigureOut">
              <a:rPr lang="en-US" smtClean="0"/>
              <a:pPr/>
              <a:t>8/9/2011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645EC0-62B8-4834-81B9-0434EF4BCA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1752599"/>
          </a:xfrm>
        </p:spPr>
        <p:txBody>
          <a:bodyPr/>
          <a:lstStyle/>
          <a:p>
            <a:r>
              <a:rPr lang="en-US" b="1" dirty="0" err="1">
                <a:solidFill>
                  <a:schemeClr val="tx2">
                    <a:lumMod val="75000"/>
                  </a:schemeClr>
                </a:solidFill>
              </a:rPr>
              <a:t>Operationalizing</a:t>
            </a:r>
            <a:r>
              <a:rPr lang="en-US" b="1" dirty="0">
                <a:solidFill>
                  <a:schemeClr val="tx2">
                    <a:lumMod val="75000"/>
                  </a:schemeClr>
                </a:solidFill>
              </a:rPr>
              <a:t> One Health: The Bangladesh </a:t>
            </a:r>
            <a:r>
              <a:rPr lang="en-US" b="1" dirty="0" smtClean="0">
                <a:solidFill>
                  <a:schemeClr val="tx2">
                    <a:lumMod val="75000"/>
                  </a:schemeClr>
                </a:solidFill>
              </a:rPr>
              <a:t>Experience</a:t>
            </a:r>
            <a:endParaRPr lang="en-US" dirty="0">
              <a:solidFill>
                <a:schemeClr val="tx2">
                  <a:lumMod val="75000"/>
                </a:schemeClr>
              </a:solidFill>
            </a:endParaRPr>
          </a:p>
        </p:txBody>
      </p:sp>
      <p:sp>
        <p:nvSpPr>
          <p:cNvPr id="3" name="Subtitle 2"/>
          <p:cNvSpPr>
            <a:spLocks noGrp="1"/>
          </p:cNvSpPr>
          <p:nvPr>
            <p:ph type="subTitle" idx="1"/>
          </p:nvPr>
        </p:nvSpPr>
        <p:spPr>
          <a:xfrm>
            <a:off x="0" y="2057400"/>
            <a:ext cx="9144000" cy="4800600"/>
          </a:xfrm>
        </p:spPr>
        <p:txBody>
          <a:bodyPr>
            <a:normAutofit lnSpcReduction="10000"/>
          </a:bodyPr>
          <a:lstStyle/>
          <a:p>
            <a:endParaRPr lang="en-US" dirty="0" smtClean="0"/>
          </a:p>
          <a:p>
            <a:r>
              <a:rPr lang="en-US" dirty="0" err="1" smtClean="0">
                <a:solidFill>
                  <a:srgbClr val="7030A0"/>
                </a:solidFill>
              </a:rPr>
              <a:t>Nitish</a:t>
            </a:r>
            <a:r>
              <a:rPr lang="en-US" dirty="0" smtClean="0">
                <a:solidFill>
                  <a:srgbClr val="7030A0"/>
                </a:solidFill>
              </a:rPr>
              <a:t>  </a:t>
            </a:r>
            <a:r>
              <a:rPr lang="en-US" dirty="0" err="1" smtClean="0">
                <a:solidFill>
                  <a:srgbClr val="7030A0"/>
                </a:solidFill>
              </a:rPr>
              <a:t>Debnath</a:t>
            </a:r>
            <a:r>
              <a:rPr lang="en-US" dirty="0" smtClean="0">
                <a:solidFill>
                  <a:srgbClr val="7030A0"/>
                </a:solidFill>
              </a:rPr>
              <a:t>, DVM, PhD</a:t>
            </a:r>
          </a:p>
          <a:p>
            <a:r>
              <a:rPr lang="en-US" dirty="0" smtClean="0">
                <a:solidFill>
                  <a:srgbClr val="7030A0"/>
                </a:solidFill>
              </a:rPr>
              <a:t>&amp;</a:t>
            </a:r>
          </a:p>
          <a:p>
            <a:r>
              <a:rPr lang="en-US" dirty="0" err="1" smtClean="0">
                <a:solidFill>
                  <a:srgbClr val="7030A0"/>
                </a:solidFill>
              </a:rPr>
              <a:t>Mushtuq</a:t>
            </a:r>
            <a:r>
              <a:rPr lang="en-US" dirty="0" smtClean="0">
                <a:solidFill>
                  <a:srgbClr val="7030A0"/>
                </a:solidFill>
              </a:rPr>
              <a:t> Husain, MBBS, PhD </a:t>
            </a:r>
          </a:p>
          <a:p>
            <a:endParaRPr lang="en-US" dirty="0">
              <a:solidFill>
                <a:srgbClr val="C00000"/>
              </a:solidFill>
            </a:endParaRPr>
          </a:p>
          <a:p>
            <a:pPr algn="l"/>
            <a:endParaRPr lang="en-US" dirty="0" smtClean="0">
              <a:solidFill>
                <a:srgbClr val="C00000"/>
              </a:solidFill>
            </a:endParaRPr>
          </a:p>
          <a:p>
            <a:pPr algn="l"/>
            <a:endParaRPr lang="en-US" dirty="0">
              <a:solidFill>
                <a:srgbClr val="C00000"/>
              </a:solidFill>
            </a:endParaRPr>
          </a:p>
          <a:p>
            <a:r>
              <a:rPr lang="en-US" sz="4800" smtClean="0">
                <a:solidFill>
                  <a:srgbClr val="0070C0"/>
                </a:solidFill>
              </a:rPr>
              <a:t>FAO-AI Unit-DLS &amp; IEDCR</a:t>
            </a:r>
            <a:endParaRPr lang="en-US" sz="4800" dirty="0">
              <a:solidFill>
                <a:srgbClr val="0070C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dirty="0" smtClean="0">
                <a:solidFill>
                  <a:schemeClr val="tx2">
                    <a:lumMod val="75000"/>
                  </a:schemeClr>
                </a:solidFill>
              </a:rPr>
              <a:t>Outbreak Investigation &amp; Response</a:t>
            </a:r>
            <a:endParaRPr lang="en-US" dirty="0">
              <a:solidFill>
                <a:schemeClr val="tx2">
                  <a:lumMod val="75000"/>
                </a:schemeClr>
              </a:solidFill>
            </a:endParaRPr>
          </a:p>
        </p:txBody>
      </p:sp>
      <p:sp>
        <p:nvSpPr>
          <p:cNvPr id="3" name="Content Placeholder 2"/>
          <p:cNvSpPr>
            <a:spLocks noGrp="1"/>
          </p:cNvSpPr>
          <p:nvPr>
            <p:ph idx="1"/>
          </p:nvPr>
        </p:nvSpPr>
        <p:spPr/>
        <p:txBody>
          <a:bodyPr/>
          <a:lstStyle/>
          <a:p>
            <a:pPr algn="ctr">
              <a:buNone/>
            </a:pPr>
            <a:endParaRPr lang="en-US" dirty="0" smtClean="0"/>
          </a:p>
          <a:p>
            <a:pPr algn="ctr">
              <a:buNone/>
            </a:pPr>
            <a:endParaRPr lang="en-US" dirty="0" smtClean="0"/>
          </a:p>
          <a:p>
            <a:pPr algn="ctr"/>
            <a:r>
              <a:rPr lang="en-US" dirty="0" smtClean="0">
                <a:solidFill>
                  <a:srgbClr val="7030A0"/>
                </a:solidFill>
              </a:rPr>
              <a:t>Avian influenza</a:t>
            </a:r>
          </a:p>
          <a:p>
            <a:pPr algn="ctr"/>
            <a:r>
              <a:rPr lang="en-US" dirty="0" err="1" smtClean="0">
                <a:solidFill>
                  <a:srgbClr val="7030A0"/>
                </a:solidFill>
              </a:rPr>
              <a:t>Nipah</a:t>
            </a:r>
            <a:r>
              <a:rPr lang="en-US" dirty="0" smtClean="0">
                <a:solidFill>
                  <a:srgbClr val="7030A0"/>
                </a:solidFill>
              </a:rPr>
              <a:t> virus</a:t>
            </a:r>
          </a:p>
          <a:p>
            <a:pPr algn="ctr"/>
            <a:r>
              <a:rPr lang="en-US" dirty="0" smtClean="0">
                <a:solidFill>
                  <a:srgbClr val="7030A0"/>
                </a:solidFill>
              </a:rPr>
              <a:t>Anthrax</a:t>
            </a:r>
          </a:p>
          <a:p>
            <a:pPr algn="ctr"/>
            <a:r>
              <a:rPr lang="en-US" dirty="0" smtClean="0">
                <a:solidFill>
                  <a:srgbClr val="7030A0"/>
                </a:solidFill>
              </a:rPr>
              <a:t>Rabies</a:t>
            </a:r>
          </a:p>
          <a:p>
            <a:pPr algn="ctr"/>
            <a:endParaRPr lang="en-US" dirty="0" smtClean="0"/>
          </a:p>
          <a:p>
            <a:pPr algn="ctr"/>
            <a:endParaRPr lang="en-US" dirty="0" smtClean="0"/>
          </a:p>
          <a:p>
            <a:pPr algn="ct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collaborative investigation team</a:t>
            </a:r>
            <a:endParaRPr lang="en-US" dirty="0"/>
          </a:p>
        </p:txBody>
      </p:sp>
      <p:sp>
        <p:nvSpPr>
          <p:cNvPr id="3" name="Content Placeholder 2"/>
          <p:cNvSpPr>
            <a:spLocks noGrp="1"/>
          </p:cNvSpPr>
          <p:nvPr>
            <p:ph idx="1"/>
          </p:nvPr>
        </p:nvSpPr>
        <p:spPr>
          <a:xfrm>
            <a:off x="457200" y="1295400"/>
            <a:ext cx="5562600" cy="25908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a:noAutofit/>
          </a:bodyPr>
          <a:lstStyle/>
          <a:p>
            <a:r>
              <a:rPr lang="en-US" sz="2800" dirty="0" smtClean="0">
                <a:solidFill>
                  <a:srgbClr val="7030A0"/>
                </a:solidFill>
              </a:rPr>
              <a:t>Department of Livestock Services</a:t>
            </a:r>
          </a:p>
          <a:p>
            <a:r>
              <a:rPr lang="en-US" sz="2800" dirty="0" smtClean="0">
                <a:solidFill>
                  <a:srgbClr val="7030A0"/>
                </a:solidFill>
              </a:rPr>
              <a:t>Institute of Epidemiology, Disease Control and Research (IEDCR</a:t>
            </a:r>
          </a:p>
          <a:p>
            <a:r>
              <a:rPr lang="en-US" sz="2800" dirty="0" smtClean="0">
                <a:solidFill>
                  <a:srgbClr val="7030A0"/>
                </a:solidFill>
              </a:rPr>
              <a:t>ICDDR,B</a:t>
            </a:r>
          </a:p>
          <a:p>
            <a:r>
              <a:rPr lang="en-US" sz="2800" dirty="0" smtClean="0">
                <a:solidFill>
                  <a:srgbClr val="7030A0"/>
                </a:solidFill>
              </a:rPr>
              <a:t>FAO AI Technical Unit</a:t>
            </a:r>
          </a:p>
          <a:p>
            <a:endParaRPr lang="en-US" sz="2800" dirty="0"/>
          </a:p>
        </p:txBody>
      </p:sp>
      <p:sp>
        <p:nvSpPr>
          <p:cNvPr id="4" name="Content Placeholder 2"/>
          <p:cNvSpPr txBox="1">
            <a:spLocks/>
          </p:cNvSpPr>
          <p:nvPr/>
        </p:nvSpPr>
        <p:spPr>
          <a:xfrm>
            <a:off x="457200" y="3962400"/>
            <a:ext cx="5562600" cy="28067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rgbClr val="7030A0"/>
                </a:solidFill>
                <a:effectLst/>
                <a:uLnTx/>
                <a:uFillTx/>
                <a:latin typeface="+mn-lt"/>
                <a:ea typeface="+mn-ea"/>
                <a:cs typeface="+mn-cs"/>
              </a:rPr>
              <a:t>Epidemiologists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dirty="0" smtClean="0">
                <a:solidFill>
                  <a:srgbClr val="7030A0"/>
                </a:solidFill>
              </a:rPr>
              <a:t>Clinicians</a:t>
            </a:r>
            <a:endParaRPr kumimoji="0" lang="en-US" sz="2800" b="0" i="0" u="none" strike="noStrike" kern="1200" cap="none" spc="0" normalizeH="0" baseline="0" noProof="0" dirty="0" smtClean="0">
              <a:ln>
                <a:noFill/>
              </a:ln>
              <a:solidFill>
                <a:srgbClr val="7030A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rgbClr val="7030A0"/>
                </a:solidFill>
                <a:effectLst/>
                <a:uLnTx/>
                <a:uFillTx/>
                <a:latin typeface="+mn-lt"/>
                <a:ea typeface="+mn-ea"/>
                <a:cs typeface="+mn-cs"/>
              </a:rPr>
              <a:t>Veterinarians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dirty="0" smtClean="0">
                <a:solidFill>
                  <a:srgbClr val="7030A0"/>
                </a:solidFill>
              </a:rPr>
              <a:t>Anthropologists</a:t>
            </a:r>
            <a:endParaRPr kumimoji="0" lang="en-US" sz="2800" b="0" i="0" u="none" strike="noStrike" kern="1200" cap="none" spc="0" normalizeH="0" baseline="0" noProof="0" dirty="0" smtClean="0">
              <a:ln>
                <a:noFill/>
              </a:ln>
              <a:solidFill>
                <a:srgbClr val="7030A0"/>
              </a:solidFill>
              <a:effectLst/>
              <a:uLnTx/>
              <a:uFillTx/>
              <a:latin typeface="+mn-lt"/>
              <a:ea typeface="+mn-ea"/>
              <a:cs typeface="+mn-cs"/>
            </a:endParaRPr>
          </a:p>
        </p:txBody>
      </p:sp>
      <p:pic>
        <p:nvPicPr>
          <p:cNvPr id="6" name="Picture 4" descr="ICDDRB_logo_one-line_pos_RGB"/>
          <p:cNvPicPr>
            <a:picLocks noChangeAspect="1" noChangeArrowheads="1"/>
          </p:cNvPicPr>
          <p:nvPr/>
        </p:nvPicPr>
        <p:blipFill>
          <a:blip r:embed="rId4" cstate="print"/>
          <a:srcRect/>
          <a:stretch>
            <a:fillRect/>
          </a:stretch>
        </p:blipFill>
        <p:spPr bwMode="auto">
          <a:xfrm>
            <a:off x="6096000" y="3810000"/>
            <a:ext cx="3048000" cy="684025"/>
          </a:xfrm>
          <a:prstGeom prst="rect">
            <a:avLst/>
          </a:prstGeom>
          <a:noFill/>
        </p:spPr>
      </p:pic>
      <p:pic>
        <p:nvPicPr>
          <p:cNvPr id="7" name="Picture 1" descr="IEDCR logo"/>
          <p:cNvPicPr>
            <a:picLocks noChangeAspect="1" noChangeArrowheads="1"/>
          </p:cNvPicPr>
          <p:nvPr/>
        </p:nvPicPr>
        <p:blipFill>
          <a:blip r:embed="rId5" cstate="print"/>
          <a:srcRect/>
          <a:stretch>
            <a:fillRect/>
          </a:stretch>
        </p:blipFill>
        <p:spPr bwMode="auto">
          <a:xfrm>
            <a:off x="6248400" y="2667000"/>
            <a:ext cx="1066800" cy="1068814"/>
          </a:xfrm>
          <a:prstGeom prst="rect">
            <a:avLst/>
          </a:prstGeom>
          <a:noFill/>
          <a:ln w="9525">
            <a:noFill/>
            <a:miter lim="800000"/>
            <a:headEnd/>
            <a:tailEnd/>
          </a:ln>
        </p:spPr>
      </p:pic>
      <p:pic>
        <p:nvPicPr>
          <p:cNvPr id="8" name="Picture 3"/>
          <p:cNvPicPr>
            <a:picLocks noChangeAspect="1" noChangeArrowheads="1"/>
          </p:cNvPicPr>
          <p:nvPr/>
        </p:nvPicPr>
        <p:blipFill>
          <a:blip r:embed="rId6" cstate="print"/>
          <a:srcRect/>
          <a:stretch>
            <a:fillRect/>
          </a:stretch>
        </p:blipFill>
        <p:spPr bwMode="auto">
          <a:xfrm>
            <a:off x="6248400" y="1295400"/>
            <a:ext cx="1066800" cy="1066800"/>
          </a:xfrm>
          <a:prstGeom prst="rect">
            <a:avLst/>
          </a:prstGeom>
          <a:noFill/>
          <a:ln w="9525">
            <a:noFill/>
            <a:miter lim="800000"/>
            <a:headEnd/>
            <a:tailEnd/>
          </a:ln>
          <a:effectLst/>
        </p:spPr>
      </p:pic>
      <p:sp>
        <p:nvSpPr>
          <p:cNvPr id="9" name="Slide Number Placeholder 8"/>
          <p:cNvSpPr>
            <a:spLocks noGrp="1"/>
          </p:cNvSpPr>
          <p:nvPr>
            <p:ph type="sldNum" sz="quarter" idx="12"/>
          </p:nvPr>
        </p:nvSpPr>
        <p:spPr/>
        <p:txBody>
          <a:bodyPr/>
          <a:lstStyle/>
          <a:p>
            <a:fld id="{B6F15528-21DE-4FAA-801E-634DDDAF4B2B}" type="slidenum">
              <a:rPr lang="en-US" smtClean="0"/>
              <a:pPr/>
              <a:t>11</a:t>
            </a:fld>
            <a:endParaRPr lang="en-US"/>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5" name="Object 1"/>
          <p:cNvGraphicFramePr>
            <a:graphicFrameLocks noChangeAspect="1"/>
          </p:cNvGraphicFramePr>
          <p:nvPr/>
        </p:nvGraphicFramePr>
        <p:xfrm>
          <a:off x="6629400" y="5181600"/>
          <a:ext cx="854075" cy="854075"/>
        </p:xfrm>
        <a:graphic>
          <a:graphicData uri="http://schemas.openxmlformats.org/presentationml/2006/ole">
            <p:oleObj spid="_x0000_s1025" r:id="rId7" imgW="3895238" imgH="3895238" progId="">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Joint Outbreak Investigation</a:t>
            </a:r>
            <a:endParaRPr lang="en-US" dirty="0"/>
          </a:p>
        </p:txBody>
      </p:sp>
      <p:sp>
        <p:nvSpPr>
          <p:cNvPr id="3" name="Content Placeholder 2"/>
          <p:cNvSpPr>
            <a:spLocks noGrp="1"/>
          </p:cNvSpPr>
          <p:nvPr>
            <p:ph idx="1"/>
          </p:nvPr>
        </p:nvSpPr>
        <p:spPr>
          <a:xfrm>
            <a:off x="457200" y="1600200"/>
            <a:ext cx="8229600" cy="5105400"/>
          </a:xfrm>
        </p:spPr>
        <p:txBody>
          <a:bodyPr>
            <a:normAutofit lnSpcReduction="10000"/>
          </a:bodyPr>
          <a:lstStyle/>
          <a:p>
            <a:r>
              <a:rPr lang="en-US" dirty="0" smtClean="0">
                <a:solidFill>
                  <a:srgbClr val="7030A0"/>
                </a:solidFill>
              </a:rPr>
              <a:t>Multidisciplinary team  visiting outbreak sites</a:t>
            </a:r>
          </a:p>
          <a:p>
            <a:endParaRPr lang="en-US" dirty="0" smtClean="0">
              <a:solidFill>
                <a:srgbClr val="7030A0"/>
              </a:solidFill>
            </a:endParaRPr>
          </a:p>
          <a:p>
            <a:r>
              <a:rPr lang="en-US" dirty="0" smtClean="0">
                <a:solidFill>
                  <a:srgbClr val="7030A0"/>
                </a:solidFill>
              </a:rPr>
              <a:t>Joint Reporting &amp; Consultation</a:t>
            </a:r>
          </a:p>
          <a:p>
            <a:endParaRPr lang="en-US" dirty="0" smtClean="0">
              <a:solidFill>
                <a:srgbClr val="7030A0"/>
              </a:solidFill>
            </a:endParaRPr>
          </a:p>
          <a:p>
            <a:r>
              <a:rPr lang="en-US" dirty="0" smtClean="0">
                <a:solidFill>
                  <a:srgbClr val="7030A0"/>
                </a:solidFill>
              </a:rPr>
              <a:t>Share laboratory findings</a:t>
            </a:r>
          </a:p>
          <a:p>
            <a:endParaRPr lang="en-US" dirty="0" smtClean="0">
              <a:solidFill>
                <a:srgbClr val="7030A0"/>
              </a:solidFill>
            </a:endParaRPr>
          </a:p>
          <a:p>
            <a:r>
              <a:rPr lang="en-US" dirty="0" smtClean="0">
                <a:solidFill>
                  <a:srgbClr val="7030A0"/>
                </a:solidFill>
              </a:rPr>
              <a:t>Joint response to national EID outbreaks</a:t>
            </a:r>
          </a:p>
          <a:p>
            <a:endParaRPr lang="en-US" dirty="0" smtClean="0">
              <a:solidFill>
                <a:srgbClr val="7030A0"/>
              </a:solidFill>
            </a:endParaRPr>
          </a:p>
          <a:p>
            <a:r>
              <a:rPr lang="en-US" dirty="0" smtClean="0">
                <a:solidFill>
                  <a:srgbClr val="7030A0"/>
                </a:solidFill>
              </a:rPr>
              <a:t>A new professional culture emerging</a:t>
            </a:r>
          </a:p>
          <a:p>
            <a:endParaRPr lang="en-US" dirty="0" smtClean="0">
              <a:solidFill>
                <a:srgbClr val="7030A0"/>
              </a:solidFill>
            </a:endParaRPr>
          </a:p>
          <a:p>
            <a:endParaRPr lang="en-US" dirty="0">
              <a:solidFill>
                <a:srgbClr val="7030A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44463" y="152400"/>
            <a:ext cx="8923337" cy="693738"/>
          </a:xfrm>
          <a:noFill/>
        </p:spPr>
        <p:txBody>
          <a:bodyPr/>
          <a:lstStyle/>
          <a:p>
            <a:pPr eaLnBrk="1" hangingPunct="1"/>
            <a:r>
              <a:rPr lang="en-US" sz="3600" dirty="0" smtClean="0">
                <a:solidFill>
                  <a:srgbClr val="002060"/>
                </a:solidFill>
              </a:rPr>
              <a:t>Progression of Joint Activities</a:t>
            </a:r>
          </a:p>
        </p:txBody>
      </p:sp>
      <p:sp>
        <p:nvSpPr>
          <p:cNvPr id="17411" name="Text Box 3"/>
          <p:cNvSpPr txBox="1">
            <a:spLocks noChangeArrowheads="1"/>
          </p:cNvSpPr>
          <p:nvPr/>
        </p:nvSpPr>
        <p:spPr bwMode="auto">
          <a:xfrm>
            <a:off x="822325" y="2782888"/>
            <a:ext cx="2305050" cy="457200"/>
          </a:xfrm>
          <a:prstGeom prst="rect">
            <a:avLst/>
          </a:prstGeom>
          <a:noFill/>
          <a:ln w="9525">
            <a:noFill/>
            <a:miter lim="800000"/>
            <a:headEnd/>
            <a:tailEnd/>
          </a:ln>
        </p:spPr>
        <p:txBody>
          <a:bodyPr wrap="none">
            <a:spAutoFit/>
          </a:bodyPr>
          <a:lstStyle/>
          <a:p>
            <a:r>
              <a:rPr lang="en-US" sz="2400" dirty="0"/>
              <a:t>Communication</a:t>
            </a:r>
          </a:p>
        </p:txBody>
      </p:sp>
      <p:sp>
        <p:nvSpPr>
          <p:cNvPr id="17412" name="Text Box 4"/>
          <p:cNvSpPr txBox="1">
            <a:spLocks noChangeArrowheads="1"/>
          </p:cNvSpPr>
          <p:nvPr/>
        </p:nvSpPr>
        <p:spPr bwMode="auto">
          <a:xfrm>
            <a:off x="822325" y="3962400"/>
            <a:ext cx="1916113" cy="457200"/>
          </a:xfrm>
          <a:prstGeom prst="rect">
            <a:avLst/>
          </a:prstGeom>
          <a:noFill/>
          <a:ln w="9525">
            <a:noFill/>
            <a:miter lim="800000"/>
            <a:headEnd/>
            <a:tailEnd/>
          </a:ln>
        </p:spPr>
        <p:txBody>
          <a:bodyPr wrap="none">
            <a:spAutoFit/>
          </a:bodyPr>
          <a:lstStyle/>
          <a:p>
            <a:r>
              <a:rPr lang="en-US" sz="2400"/>
              <a:t>Coordination</a:t>
            </a:r>
          </a:p>
        </p:txBody>
      </p:sp>
      <p:sp>
        <p:nvSpPr>
          <p:cNvPr id="17413" name="Text Box 5"/>
          <p:cNvSpPr txBox="1">
            <a:spLocks noChangeArrowheads="1"/>
          </p:cNvSpPr>
          <p:nvPr/>
        </p:nvSpPr>
        <p:spPr bwMode="auto">
          <a:xfrm>
            <a:off x="822325" y="5029200"/>
            <a:ext cx="1984375" cy="457200"/>
          </a:xfrm>
          <a:prstGeom prst="rect">
            <a:avLst/>
          </a:prstGeom>
          <a:noFill/>
          <a:ln w="9525">
            <a:noFill/>
            <a:miter lim="800000"/>
            <a:headEnd/>
            <a:tailEnd/>
          </a:ln>
        </p:spPr>
        <p:txBody>
          <a:bodyPr wrap="none">
            <a:spAutoFit/>
          </a:bodyPr>
          <a:lstStyle/>
          <a:p>
            <a:r>
              <a:rPr lang="en-US" sz="2400"/>
              <a:t>Collaboration</a:t>
            </a:r>
          </a:p>
        </p:txBody>
      </p:sp>
      <p:sp>
        <p:nvSpPr>
          <p:cNvPr id="17414" name="Text Box 6"/>
          <p:cNvSpPr txBox="1">
            <a:spLocks noChangeArrowheads="1"/>
          </p:cNvSpPr>
          <p:nvPr/>
        </p:nvSpPr>
        <p:spPr bwMode="auto">
          <a:xfrm>
            <a:off x="822325" y="6172200"/>
            <a:ext cx="1625600" cy="457200"/>
          </a:xfrm>
          <a:prstGeom prst="rect">
            <a:avLst/>
          </a:prstGeom>
          <a:noFill/>
          <a:ln w="9525">
            <a:noFill/>
            <a:miter lim="800000"/>
            <a:headEnd/>
            <a:tailEnd/>
          </a:ln>
        </p:spPr>
        <p:txBody>
          <a:bodyPr wrap="none">
            <a:spAutoFit/>
          </a:bodyPr>
          <a:lstStyle/>
          <a:p>
            <a:r>
              <a:rPr lang="en-US" sz="2400"/>
              <a:t>Integration</a:t>
            </a:r>
          </a:p>
        </p:txBody>
      </p:sp>
      <p:sp>
        <p:nvSpPr>
          <p:cNvPr id="17415" name="Line 7"/>
          <p:cNvSpPr>
            <a:spLocks noChangeShapeType="1"/>
          </p:cNvSpPr>
          <p:nvPr/>
        </p:nvSpPr>
        <p:spPr bwMode="auto">
          <a:xfrm>
            <a:off x="1752600" y="3429000"/>
            <a:ext cx="0" cy="533400"/>
          </a:xfrm>
          <a:prstGeom prst="line">
            <a:avLst/>
          </a:prstGeom>
          <a:noFill/>
          <a:ln w="57150">
            <a:solidFill>
              <a:schemeClr val="tx1"/>
            </a:solidFill>
            <a:round/>
            <a:headEnd/>
            <a:tailEnd type="triangle" w="med" len="med"/>
          </a:ln>
        </p:spPr>
        <p:txBody>
          <a:bodyPr/>
          <a:lstStyle/>
          <a:p>
            <a:endParaRPr lang="en-US"/>
          </a:p>
        </p:txBody>
      </p:sp>
      <p:sp>
        <p:nvSpPr>
          <p:cNvPr id="17416" name="Line 8"/>
          <p:cNvSpPr>
            <a:spLocks noChangeShapeType="1"/>
          </p:cNvSpPr>
          <p:nvPr/>
        </p:nvSpPr>
        <p:spPr bwMode="auto">
          <a:xfrm>
            <a:off x="1752600" y="4419600"/>
            <a:ext cx="0" cy="609600"/>
          </a:xfrm>
          <a:prstGeom prst="line">
            <a:avLst/>
          </a:prstGeom>
          <a:noFill/>
          <a:ln w="57150">
            <a:solidFill>
              <a:schemeClr val="tx1"/>
            </a:solidFill>
            <a:round/>
            <a:headEnd/>
            <a:tailEnd type="triangle" w="med" len="med"/>
          </a:ln>
        </p:spPr>
        <p:txBody>
          <a:bodyPr/>
          <a:lstStyle/>
          <a:p>
            <a:endParaRPr lang="en-US"/>
          </a:p>
        </p:txBody>
      </p:sp>
      <p:sp>
        <p:nvSpPr>
          <p:cNvPr id="17417" name="Line 9"/>
          <p:cNvSpPr>
            <a:spLocks noChangeShapeType="1"/>
          </p:cNvSpPr>
          <p:nvPr/>
        </p:nvSpPr>
        <p:spPr bwMode="auto">
          <a:xfrm>
            <a:off x="1752600" y="5486400"/>
            <a:ext cx="0" cy="685800"/>
          </a:xfrm>
          <a:prstGeom prst="line">
            <a:avLst/>
          </a:prstGeom>
          <a:noFill/>
          <a:ln w="57150">
            <a:solidFill>
              <a:schemeClr val="tx1"/>
            </a:solidFill>
            <a:round/>
            <a:headEnd/>
            <a:tailEnd type="triangle" w="med" len="med"/>
          </a:ln>
        </p:spPr>
        <p:txBody>
          <a:bodyPr/>
          <a:lstStyle/>
          <a:p>
            <a:endParaRPr lang="en-US"/>
          </a:p>
        </p:txBody>
      </p:sp>
      <p:sp>
        <p:nvSpPr>
          <p:cNvPr id="17418" name="Text Box 10"/>
          <p:cNvSpPr txBox="1">
            <a:spLocks noChangeArrowheads="1"/>
          </p:cNvSpPr>
          <p:nvPr/>
        </p:nvSpPr>
        <p:spPr bwMode="auto">
          <a:xfrm>
            <a:off x="5132388" y="2819400"/>
            <a:ext cx="808037" cy="519113"/>
          </a:xfrm>
          <a:prstGeom prst="rect">
            <a:avLst/>
          </a:prstGeom>
          <a:noFill/>
          <a:ln w="9525">
            <a:noFill/>
            <a:miter lim="800000"/>
            <a:headEnd/>
            <a:tailEnd/>
          </a:ln>
        </p:spPr>
        <p:txBody>
          <a:bodyPr wrap="none">
            <a:spAutoFit/>
          </a:bodyPr>
          <a:lstStyle/>
          <a:p>
            <a:r>
              <a:rPr lang="en-US" sz="2800" b="1"/>
              <a:t>+++</a:t>
            </a:r>
          </a:p>
        </p:txBody>
      </p:sp>
      <p:sp>
        <p:nvSpPr>
          <p:cNvPr id="17419" name="Text Box 11"/>
          <p:cNvSpPr txBox="1">
            <a:spLocks noChangeArrowheads="1"/>
          </p:cNvSpPr>
          <p:nvPr/>
        </p:nvSpPr>
        <p:spPr bwMode="auto">
          <a:xfrm>
            <a:off x="5237163" y="3962400"/>
            <a:ext cx="600075" cy="519113"/>
          </a:xfrm>
          <a:prstGeom prst="rect">
            <a:avLst/>
          </a:prstGeom>
          <a:noFill/>
          <a:ln w="9525">
            <a:noFill/>
            <a:miter lim="800000"/>
            <a:headEnd/>
            <a:tailEnd/>
          </a:ln>
        </p:spPr>
        <p:txBody>
          <a:bodyPr wrap="none">
            <a:spAutoFit/>
          </a:bodyPr>
          <a:lstStyle/>
          <a:p>
            <a:r>
              <a:rPr lang="en-US" sz="2800" b="1"/>
              <a:t>++</a:t>
            </a:r>
          </a:p>
        </p:txBody>
      </p:sp>
      <p:sp>
        <p:nvSpPr>
          <p:cNvPr id="17420" name="Text Box 12"/>
          <p:cNvSpPr txBox="1">
            <a:spLocks noChangeArrowheads="1"/>
          </p:cNvSpPr>
          <p:nvPr/>
        </p:nvSpPr>
        <p:spPr bwMode="auto">
          <a:xfrm>
            <a:off x="5232400" y="5029200"/>
            <a:ext cx="548099" cy="523220"/>
          </a:xfrm>
          <a:prstGeom prst="rect">
            <a:avLst/>
          </a:prstGeom>
          <a:noFill/>
          <a:ln w="9525">
            <a:noFill/>
            <a:miter lim="800000"/>
            <a:headEnd/>
            <a:tailEnd/>
          </a:ln>
        </p:spPr>
        <p:txBody>
          <a:bodyPr wrap="none">
            <a:spAutoFit/>
          </a:bodyPr>
          <a:lstStyle/>
          <a:p>
            <a:r>
              <a:rPr lang="en-US" sz="2800" b="1" dirty="0" smtClean="0"/>
              <a:t>++</a:t>
            </a:r>
            <a:endParaRPr lang="en-US" sz="2800" b="1" dirty="0"/>
          </a:p>
        </p:txBody>
      </p:sp>
      <p:sp>
        <p:nvSpPr>
          <p:cNvPr id="17421" name="Text Box 13"/>
          <p:cNvSpPr txBox="1">
            <a:spLocks noChangeArrowheads="1"/>
          </p:cNvSpPr>
          <p:nvPr/>
        </p:nvSpPr>
        <p:spPr bwMode="auto">
          <a:xfrm>
            <a:off x="5345113" y="5957888"/>
            <a:ext cx="382587" cy="519112"/>
          </a:xfrm>
          <a:prstGeom prst="rect">
            <a:avLst/>
          </a:prstGeom>
          <a:noFill/>
          <a:ln w="9525">
            <a:noFill/>
            <a:miter lim="800000"/>
            <a:headEnd/>
            <a:tailEnd/>
          </a:ln>
        </p:spPr>
        <p:txBody>
          <a:bodyPr wrap="none">
            <a:spAutoFit/>
          </a:bodyPr>
          <a:lstStyle/>
          <a:p>
            <a:r>
              <a:rPr lang="en-US" sz="2800" b="1"/>
              <a:t>_</a:t>
            </a:r>
          </a:p>
        </p:txBody>
      </p:sp>
      <p:sp>
        <p:nvSpPr>
          <p:cNvPr id="17422" name="Text Box 16"/>
          <p:cNvSpPr txBox="1">
            <a:spLocks noChangeArrowheads="1"/>
          </p:cNvSpPr>
          <p:nvPr/>
        </p:nvSpPr>
        <p:spPr bwMode="auto">
          <a:xfrm>
            <a:off x="5053013" y="1905000"/>
            <a:ext cx="965200" cy="457200"/>
          </a:xfrm>
          <a:prstGeom prst="rect">
            <a:avLst/>
          </a:prstGeom>
          <a:noFill/>
          <a:ln w="9525">
            <a:noFill/>
            <a:miter lim="800000"/>
            <a:headEnd/>
            <a:tailEnd/>
          </a:ln>
        </p:spPr>
        <p:txBody>
          <a:bodyPr wrap="none">
            <a:spAutoFit/>
          </a:bodyPr>
          <a:lstStyle/>
          <a:p>
            <a:r>
              <a:rPr lang="en-US" sz="2400"/>
              <a:t>H5N1</a:t>
            </a:r>
          </a:p>
        </p:txBody>
      </p:sp>
      <p:sp>
        <p:nvSpPr>
          <p:cNvPr id="17423" name="Text Box 17"/>
          <p:cNvSpPr txBox="1">
            <a:spLocks noChangeArrowheads="1"/>
          </p:cNvSpPr>
          <p:nvPr/>
        </p:nvSpPr>
        <p:spPr bwMode="auto">
          <a:xfrm>
            <a:off x="6500813" y="1676400"/>
            <a:ext cx="1271587" cy="701675"/>
          </a:xfrm>
          <a:prstGeom prst="rect">
            <a:avLst/>
          </a:prstGeom>
          <a:noFill/>
          <a:ln w="9525">
            <a:noFill/>
            <a:miter lim="800000"/>
            <a:headEnd/>
            <a:tailEnd/>
          </a:ln>
        </p:spPr>
        <p:txBody>
          <a:bodyPr wrap="none">
            <a:spAutoFit/>
          </a:bodyPr>
          <a:lstStyle/>
          <a:p>
            <a:pPr algn="ctr"/>
            <a:r>
              <a:rPr lang="en-US" sz="2000"/>
              <a:t>Other </a:t>
            </a:r>
          </a:p>
          <a:p>
            <a:pPr algn="ctr"/>
            <a:r>
              <a:rPr lang="en-US" sz="2000"/>
              <a:t>zoonoses</a:t>
            </a:r>
          </a:p>
        </p:txBody>
      </p:sp>
      <p:sp>
        <p:nvSpPr>
          <p:cNvPr id="17424" name="Text Box 18"/>
          <p:cNvSpPr txBox="1">
            <a:spLocks noChangeArrowheads="1"/>
          </p:cNvSpPr>
          <p:nvPr/>
        </p:nvSpPr>
        <p:spPr bwMode="auto">
          <a:xfrm>
            <a:off x="6831013" y="2743200"/>
            <a:ext cx="609600" cy="519113"/>
          </a:xfrm>
          <a:prstGeom prst="rect">
            <a:avLst/>
          </a:prstGeom>
          <a:noFill/>
          <a:ln w="9525">
            <a:noFill/>
            <a:miter lim="800000"/>
            <a:headEnd/>
            <a:tailEnd/>
          </a:ln>
        </p:spPr>
        <p:txBody>
          <a:bodyPr wrap="none">
            <a:spAutoFit/>
          </a:bodyPr>
          <a:lstStyle/>
          <a:p>
            <a:r>
              <a:rPr lang="en-US" sz="2800" b="1" dirty="0"/>
              <a:t>+/-</a:t>
            </a:r>
          </a:p>
        </p:txBody>
      </p:sp>
      <p:sp>
        <p:nvSpPr>
          <p:cNvPr id="17425" name="Text Box 19"/>
          <p:cNvSpPr txBox="1">
            <a:spLocks noChangeArrowheads="1"/>
          </p:cNvSpPr>
          <p:nvPr/>
        </p:nvSpPr>
        <p:spPr bwMode="auto">
          <a:xfrm>
            <a:off x="6831013" y="3976688"/>
            <a:ext cx="609600" cy="519112"/>
          </a:xfrm>
          <a:prstGeom prst="rect">
            <a:avLst/>
          </a:prstGeom>
          <a:noFill/>
          <a:ln w="9525">
            <a:noFill/>
            <a:miter lim="800000"/>
            <a:headEnd/>
            <a:tailEnd/>
          </a:ln>
        </p:spPr>
        <p:txBody>
          <a:bodyPr wrap="none">
            <a:spAutoFit/>
          </a:bodyPr>
          <a:lstStyle/>
          <a:p>
            <a:r>
              <a:rPr lang="en-US" sz="2800" b="1"/>
              <a:t>+/-</a:t>
            </a:r>
          </a:p>
        </p:txBody>
      </p:sp>
      <p:sp>
        <p:nvSpPr>
          <p:cNvPr id="17426" name="Text Box 20"/>
          <p:cNvSpPr txBox="1">
            <a:spLocks noChangeArrowheads="1"/>
          </p:cNvSpPr>
          <p:nvPr/>
        </p:nvSpPr>
        <p:spPr bwMode="auto">
          <a:xfrm>
            <a:off x="6831013" y="4953000"/>
            <a:ext cx="364202" cy="523220"/>
          </a:xfrm>
          <a:prstGeom prst="rect">
            <a:avLst/>
          </a:prstGeom>
          <a:noFill/>
          <a:ln w="9525">
            <a:noFill/>
            <a:miter lim="800000"/>
            <a:headEnd/>
            <a:tailEnd/>
          </a:ln>
        </p:spPr>
        <p:txBody>
          <a:bodyPr wrap="none">
            <a:spAutoFit/>
          </a:bodyPr>
          <a:lstStyle/>
          <a:p>
            <a:r>
              <a:rPr lang="en-US" sz="2800" b="1" dirty="0" smtClean="0"/>
              <a:t>+</a:t>
            </a:r>
            <a:endParaRPr lang="en-US" sz="2800" b="1" dirty="0"/>
          </a:p>
        </p:txBody>
      </p:sp>
      <p:sp>
        <p:nvSpPr>
          <p:cNvPr id="17427" name="Text Box 21"/>
          <p:cNvSpPr txBox="1">
            <a:spLocks noChangeArrowheads="1"/>
          </p:cNvSpPr>
          <p:nvPr/>
        </p:nvSpPr>
        <p:spPr bwMode="auto">
          <a:xfrm>
            <a:off x="6945313" y="5957888"/>
            <a:ext cx="382587" cy="519112"/>
          </a:xfrm>
          <a:prstGeom prst="rect">
            <a:avLst/>
          </a:prstGeom>
          <a:noFill/>
          <a:ln w="9525">
            <a:noFill/>
            <a:miter lim="800000"/>
            <a:headEnd/>
            <a:tailEnd/>
          </a:ln>
        </p:spPr>
        <p:txBody>
          <a:bodyPr wrap="none">
            <a:spAutoFit/>
          </a:bodyPr>
          <a:lstStyle/>
          <a:p>
            <a:r>
              <a:rPr lang="en-US" sz="2800" b="1"/>
              <a:t>_</a:t>
            </a:r>
          </a:p>
        </p:txBody>
      </p:sp>
      <p:sp>
        <p:nvSpPr>
          <p:cNvPr id="17428" name="Text Box 22"/>
          <p:cNvSpPr txBox="1">
            <a:spLocks noChangeArrowheads="1"/>
          </p:cNvSpPr>
          <p:nvPr/>
        </p:nvSpPr>
        <p:spPr bwMode="auto">
          <a:xfrm>
            <a:off x="3338513" y="1965325"/>
            <a:ext cx="1300162" cy="396875"/>
          </a:xfrm>
          <a:prstGeom prst="rect">
            <a:avLst/>
          </a:prstGeom>
          <a:noFill/>
          <a:ln w="9525">
            <a:noFill/>
            <a:miter lim="800000"/>
            <a:headEnd/>
            <a:tailEnd/>
          </a:ln>
        </p:spPr>
        <p:txBody>
          <a:bodyPr wrap="none">
            <a:spAutoFit/>
          </a:bodyPr>
          <a:lstStyle/>
          <a:p>
            <a:pPr algn="ctr"/>
            <a:r>
              <a:rPr lang="en-US" sz="2000" dirty="0" err="1"/>
              <a:t>Zoonoses</a:t>
            </a:r>
            <a:endParaRPr lang="en-US" sz="2000" dirty="0"/>
          </a:p>
        </p:txBody>
      </p:sp>
      <p:sp>
        <p:nvSpPr>
          <p:cNvPr id="17429" name="Text Box 23"/>
          <p:cNvSpPr txBox="1">
            <a:spLocks noChangeArrowheads="1"/>
          </p:cNvSpPr>
          <p:nvPr/>
        </p:nvSpPr>
        <p:spPr bwMode="auto">
          <a:xfrm>
            <a:off x="3657600" y="2743200"/>
            <a:ext cx="295274" cy="523220"/>
          </a:xfrm>
          <a:prstGeom prst="rect">
            <a:avLst/>
          </a:prstGeom>
          <a:noFill/>
          <a:ln w="9525">
            <a:noFill/>
            <a:miter lim="800000"/>
            <a:headEnd/>
            <a:tailEnd/>
          </a:ln>
        </p:spPr>
        <p:txBody>
          <a:bodyPr wrap="none">
            <a:spAutoFit/>
          </a:bodyPr>
          <a:lstStyle/>
          <a:p>
            <a:r>
              <a:rPr lang="en-US" sz="2800" b="1" dirty="0" smtClean="0"/>
              <a:t>-</a:t>
            </a:r>
            <a:endParaRPr lang="en-US" sz="2800" b="1" dirty="0"/>
          </a:p>
        </p:txBody>
      </p:sp>
      <p:sp>
        <p:nvSpPr>
          <p:cNvPr id="17430" name="Text Box 24"/>
          <p:cNvSpPr txBox="1">
            <a:spLocks noChangeArrowheads="1"/>
          </p:cNvSpPr>
          <p:nvPr/>
        </p:nvSpPr>
        <p:spPr bwMode="auto">
          <a:xfrm>
            <a:off x="3657600" y="3976688"/>
            <a:ext cx="295274" cy="523220"/>
          </a:xfrm>
          <a:prstGeom prst="rect">
            <a:avLst/>
          </a:prstGeom>
          <a:noFill/>
          <a:ln w="9525">
            <a:noFill/>
            <a:miter lim="800000"/>
            <a:headEnd/>
            <a:tailEnd/>
          </a:ln>
        </p:spPr>
        <p:txBody>
          <a:bodyPr wrap="none">
            <a:spAutoFit/>
          </a:bodyPr>
          <a:lstStyle/>
          <a:p>
            <a:r>
              <a:rPr lang="en-US" sz="2800" b="1" dirty="0" smtClean="0"/>
              <a:t>-</a:t>
            </a:r>
            <a:endParaRPr lang="en-US" sz="2800" b="1" dirty="0"/>
          </a:p>
        </p:txBody>
      </p:sp>
      <p:sp>
        <p:nvSpPr>
          <p:cNvPr id="17431" name="Text Box 25"/>
          <p:cNvSpPr txBox="1">
            <a:spLocks noChangeArrowheads="1"/>
          </p:cNvSpPr>
          <p:nvPr/>
        </p:nvSpPr>
        <p:spPr bwMode="auto">
          <a:xfrm>
            <a:off x="3657600" y="4953000"/>
            <a:ext cx="609600" cy="519113"/>
          </a:xfrm>
          <a:prstGeom prst="rect">
            <a:avLst/>
          </a:prstGeom>
          <a:noFill/>
          <a:ln w="9525">
            <a:noFill/>
            <a:miter lim="800000"/>
            <a:headEnd/>
            <a:tailEnd/>
          </a:ln>
        </p:spPr>
        <p:txBody>
          <a:bodyPr wrap="none">
            <a:spAutoFit/>
          </a:bodyPr>
          <a:lstStyle/>
          <a:p>
            <a:r>
              <a:rPr lang="en-US" sz="2800" b="1" dirty="0"/>
              <a:t>+/-</a:t>
            </a:r>
          </a:p>
        </p:txBody>
      </p:sp>
      <p:sp>
        <p:nvSpPr>
          <p:cNvPr id="17432" name="Text Box 26"/>
          <p:cNvSpPr txBox="1">
            <a:spLocks noChangeArrowheads="1"/>
          </p:cNvSpPr>
          <p:nvPr/>
        </p:nvSpPr>
        <p:spPr bwMode="auto">
          <a:xfrm>
            <a:off x="3771900" y="5957888"/>
            <a:ext cx="382588" cy="519112"/>
          </a:xfrm>
          <a:prstGeom prst="rect">
            <a:avLst/>
          </a:prstGeom>
          <a:noFill/>
          <a:ln w="9525">
            <a:noFill/>
            <a:miter lim="800000"/>
            <a:headEnd/>
            <a:tailEnd/>
          </a:ln>
        </p:spPr>
        <p:txBody>
          <a:bodyPr wrap="none">
            <a:spAutoFit/>
          </a:bodyPr>
          <a:lstStyle/>
          <a:p>
            <a:r>
              <a:rPr lang="en-US" sz="2800" b="1"/>
              <a:t>_</a:t>
            </a:r>
          </a:p>
        </p:txBody>
      </p:sp>
      <p:sp>
        <p:nvSpPr>
          <p:cNvPr id="17433" name="Text Box 27"/>
          <p:cNvSpPr txBox="1">
            <a:spLocks noChangeArrowheads="1"/>
          </p:cNvSpPr>
          <p:nvPr/>
        </p:nvSpPr>
        <p:spPr bwMode="auto">
          <a:xfrm>
            <a:off x="3562350" y="958850"/>
            <a:ext cx="908050" cy="641350"/>
          </a:xfrm>
          <a:prstGeom prst="rect">
            <a:avLst/>
          </a:prstGeom>
          <a:noFill/>
          <a:ln w="9525">
            <a:noFill/>
            <a:miter lim="800000"/>
            <a:headEnd/>
            <a:tailEnd/>
          </a:ln>
        </p:spPr>
        <p:txBody>
          <a:bodyPr wrap="none">
            <a:spAutoFit/>
          </a:bodyPr>
          <a:lstStyle/>
          <a:p>
            <a:r>
              <a:rPr lang="en-US" b="1">
                <a:solidFill>
                  <a:srgbClr val="0000FF"/>
                </a:solidFill>
              </a:rPr>
              <a:t>Before</a:t>
            </a:r>
          </a:p>
          <a:p>
            <a:r>
              <a:rPr lang="en-US" b="1">
                <a:solidFill>
                  <a:srgbClr val="0000FF"/>
                </a:solidFill>
              </a:rPr>
              <a:t>H5N1</a:t>
            </a:r>
          </a:p>
        </p:txBody>
      </p:sp>
      <p:sp>
        <p:nvSpPr>
          <p:cNvPr id="17434" name="Text Box 28"/>
          <p:cNvSpPr txBox="1">
            <a:spLocks noChangeArrowheads="1"/>
          </p:cNvSpPr>
          <p:nvPr/>
        </p:nvSpPr>
        <p:spPr bwMode="auto">
          <a:xfrm>
            <a:off x="5759450" y="914400"/>
            <a:ext cx="793750" cy="641350"/>
          </a:xfrm>
          <a:prstGeom prst="rect">
            <a:avLst/>
          </a:prstGeom>
          <a:noFill/>
          <a:ln w="9525">
            <a:noFill/>
            <a:miter lim="800000"/>
            <a:headEnd/>
            <a:tailEnd/>
          </a:ln>
        </p:spPr>
        <p:txBody>
          <a:bodyPr wrap="none">
            <a:spAutoFit/>
          </a:bodyPr>
          <a:lstStyle/>
          <a:p>
            <a:pPr algn="ctr"/>
            <a:r>
              <a:rPr lang="en-US" b="1">
                <a:solidFill>
                  <a:srgbClr val="0000FF"/>
                </a:solidFill>
              </a:rPr>
              <a:t>Since</a:t>
            </a:r>
          </a:p>
          <a:p>
            <a:pPr algn="ctr"/>
            <a:r>
              <a:rPr lang="en-US" b="1">
                <a:solidFill>
                  <a:srgbClr val="0000FF"/>
                </a:solidFill>
              </a:rPr>
              <a:t>H5N1</a:t>
            </a:r>
          </a:p>
        </p:txBody>
      </p:sp>
      <p:sp>
        <p:nvSpPr>
          <p:cNvPr id="17435" name="Line 29"/>
          <p:cNvSpPr>
            <a:spLocks noChangeShapeType="1"/>
          </p:cNvSpPr>
          <p:nvPr/>
        </p:nvSpPr>
        <p:spPr bwMode="auto">
          <a:xfrm>
            <a:off x="2590800" y="1600200"/>
            <a:ext cx="5105400" cy="0"/>
          </a:xfrm>
          <a:prstGeom prst="line">
            <a:avLst/>
          </a:prstGeom>
          <a:noFill/>
          <a:ln w="28575">
            <a:solidFill>
              <a:srgbClr val="0000FF"/>
            </a:solidFill>
            <a:round/>
            <a:headEnd/>
            <a:tailEnd/>
          </a:ln>
        </p:spPr>
        <p:txBody>
          <a:bodyPr/>
          <a:lstStyle/>
          <a:p>
            <a:endParaRPr lang="en-US"/>
          </a:p>
        </p:txBody>
      </p:sp>
      <p:sp>
        <p:nvSpPr>
          <p:cNvPr id="17436" name="Line 30"/>
          <p:cNvSpPr>
            <a:spLocks noChangeShapeType="1"/>
          </p:cNvSpPr>
          <p:nvPr/>
        </p:nvSpPr>
        <p:spPr bwMode="auto">
          <a:xfrm>
            <a:off x="4800600" y="1295400"/>
            <a:ext cx="0" cy="5257800"/>
          </a:xfrm>
          <a:prstGeom prst="line">
            <a:avLst/>
          </a:prstGeom>
          <a:noFill/>
          <a:ln w="9525">
            <a:solidFill>
              <a:srgbClr val="0000FF"/>
            </a:solidFill>
            <a:prstDash val="lgDash"/>
            <a:round/>
            <a:headEnd/>
            <a:tailEnd/>
          </a:ln>
        </p:spPr>
        <p:txBody>
          <a:bodyPr/>
          <a:lstStyle/>
          <a:p>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2">
                    <a:lumMod val="75000"/>
                  </a:schemeClr>
                </a:solidFill>
              </a:rPr>
              <a:t>Challenges for all One Health Proponents  </a:t>
            </a:r>
            <a:endParaRPr lang="en-US" dirty="0">
              <a:solidFill>
                <a:schemeClr val="tx2">
                  <a:lumMod val="75000"/>
                </a:schemeClr>
              </a:solidFill>
            </a:endParaRPr>
          </a:p>
        </p:txBody>
      </p:sp>
      <p:sp>
        <p:nvSpPr>
          <p:cNvPr id="3" name="Content Placeholder 2"/>
          <p:cNvSpPr>
            <a:spLocks noGrp="1"/>
          </p:cNvSpPr>
          <p:nvPr>
            <p:ph idx="1"/>
          </p:nvPr>
        </p:nvSpPr>
        <p:spPr>
          <a:xfrm>
            <a:off x="304800" y="1524000"/>
            <a:ext cx="8229600" cy="5334000"/>
          </a:xfrm>
        </p:spPr>
        <p:txBody>
          <a:bodyPr>
            <a:normAutofit fontScale="92500" lnSpcReduction="10000"/>
          </a:bodyPr>
          <a:lstStyle/>
          <a:p>
            <a:r>
              <a:rPr lang="en-US" sz="3000" dirty="0" smtClean="0">
                <a:solidFill>
                  <a:srgbClr val="7030A0"/>
                </a:solidFill>
              </a:rPr>
              <a:t>As an emerging field, one health is still an amorphous entity, currently in a state of flux.</a:t>
            </a:r>
          </a:p>
          <a:p>
            <a:endParaRPr lang="en-US" sz="3000" dirty="0" smtClean="0">
              <a:solidFill>
                <a:srgbClr val="7030A0"/>
              </a:solidFill>
            </a:endParaRPr>
          </a:p>
          <a:p>
            <a:r>
              <a:rPr lang="en-US" sz="3000" dirty="0" smtClean="0">
                <a:solidFill>
                  <a:srgbClr val="7030A0"/>
                </a:solidFill>
              </a:rPr>
              <a:t>Agreement is yet to emerge which underpin its educational and research base.</a:t>
            </a:r>
          </a:p>
          <a:p>
            <a:endParaRPr lang="en-US" sz="3000" dirty="0" smtClean="0">
              <a:solidFill>
                <a:srgbClr val="7030A0"/>
              </a:solidFill>
            </a:endParaRPr>
          </a:p>
          <a:p>
            <a:r>
              <a:rPr lang="en-US" sz="3000" dirty="0" smtClean="0">
                <a:solidFill>
                  <a:srgbClr val="7030A0"/>
                </a:solidFill>
              </a:rPr>
              <a:t>It is yet to fix the relationship between the different disciplines which inform its knowledge base.</a:t>
            </a:r>
          </a:p>
          <a:p>
            <a:endParaRPr lang="en-US" sz="3000" dirty="0" smtClean="0">
              <a:solidFill>
                <a:srgbClr val="7030A0"/>
              </a:solidFill>
            </a:endParaRPr>
          </a:p>
          <a:p>
            <a:r>
              <a:rPr lang="en-US" sz="3000" dirty="0" smtClean="0">
                <a:solidFill>
                  <a:srgbClr val="7030A0"/>
                </a:solidFill>
              </a:rPr>
              <a:t>Collaborative practices are still evolving and doing so at different rates, in varying ways in different parts of the world.</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533400" y="152400"/>
            <a:ext cx="8229600" cy="1143000"/>
          </a:xfrm>
        </p:spPr>
        <p:txBody>
          <a:bodyPr/>
          <a:lstStyle/>
          <a:p>
            <a:r>
              <a:rPr lang="en-US" dirty="0" smtClean="0">
                <a:solidFill>
                  <a:srgbClr val="7030A0"/>
                </a:solidFill>
              </a:rPr>
              <a:t>Difficulties with diverse teams</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normAutofit/>
          </a:bodyPr>
          <a:lstStyle/>
          <a:p>
            <a:pPr eaLnBrk="1" hangingPunct="1"/>
            <a:r>
              <a:rPr lang="en-US" sz="3600" dirty="0" smtClean="0">
                <a:solidFill>
                  <a:schemeClr val="tx2">
                    <a:lumMod val="75000"/>
                  </a:schemeClr>
                </a:solidFill>
              </a:rPr>
              <a:t>Professional and Institutional Barriers</a:t>
            </a:r>
          </a:p>
        </p:txBody>
      </p:sp>
      <p:sp>
        <p:nvSpPr>
          <p:cNvPr id="39938" name="Content Placeholder 2"/>
          <p:cNvSpPr>
            <a:spLocks noGrp="1"/>
          </p:cNvSpPr>
          <p:nvPr>
            <p:ph idx="1"/>
          </p:nvPr>
        </p:nvSpPr>
        <p:spPr/>
        <p:txBody>
          <a:bodyPr>
            <a:normAutofit lnSpcReduction="10000"/>
          </a:bodyPr>
          <a:lstStyle/>
          <a:p>
            <a:pPr eaLnBrk="1" hangingPunct="1"/>
            <a:r>
              <a:rPr lang="en-US" dirty="0" smtClean="0">
                <a:solidFill>
                  <a:srgbClr val="7030A0"/>
                </a:solidFill>
              </a:rPr>
              <a:t>Different Ministries</a:t>
            </a:r>
          </a:p>
          <a:p>
            <a:pPr lvl="1" eaLnBrk="1" hangingPunct="1"/>
            <a:r>
              <a:rPr lang="en-US" dirty="0" smtClean="0">
                <a:solidFill>
                  <a:srgbClr val="7030A0"/>
                </a:solidFill>
              </a:rPr>
              <a:t>Ministry of Health and Family Welfare</a:t>
            </a:r>
          </a:p>
          <a:p>
            <a:pPr lvl="1" eaLnBrk="1" hangingPunct="1"/>
            <a:r>
              <a:rPr lang="en-US" dirty="0" smtClean="0">
                <a:solidFill>
                  <a:srgbClr val="7030A0"/>
                </a:solidFill>
              </a:rPr>
              <a:t>Ministry of Fisheries and Livestock</a:t>
            </a:r>
          </a:p>
          <a:p>
            <a:pPr lvl="1" eaLnBrk="1" hangingPunct="1"/>
            <a:r>
              <a:rPr lang="en-US" dirty="0" smtClean="0">
                <a:solidFill>
                  <a:srgbClr val="7030A0"/>
                </a:solidFill>
              </a:rPr>
              <a:t>Ministry of Agriculture</a:t>
            </a:r>
          </a:p>
          <a:p>
            <a:pPr lvl="1" eaLnBrk="1" hangingPunct="1"/>
            <a:r>
              <a:rPr lang="en-US" dirty="0" smtClean="0">
                <a:solidFill>
                  <a:srgbClr val="7030A0"/>
                </a:solidFill>
              </a:rPr>
              <a:t>Ministry of Environment and Forests</a:t>
            </a:r>
          </a:p>
          <a:p>
            <a:pPr eaLnBrk="1" hangingPunct="1"/>
            <a:r>
              <a:rPr lang="en-US" dirty="0" smtClean="0">
                <a:solidFill>
                  <a:srgbClr val="7030A0"/>
                </a:solidFill>
              </a:rPr>
              <a:t>Different objectives</a:t>
            </a:r>
          </a:p>
          <a:p>
            <a:pPr eaLnBrk="1" hangingPunct="1"/>
            <a:r>
              <a:rPr lang="en-US" dirty="0" smtClean="0">
                <a:solidFill>
                  <a:srgbClr val="7030A0"/>
                </a:solidFill>
              </a:rPr>
              <a:t>Different lines of authority</a:t>
            </a:r>
          </a:p>
          <a:p>
            <a:pPr eaLnBrk="1" hangingPunct="1"/>
            <a:r>
              <a:rPr lang="en-US" dirty="0" smtClean="0">
                <a:solidFill>
                  <a:srgbClr val="7030A0"/>
                </a:solidFill>
              </a:rPr>
              <a:t>Different professional backgrounds</a:t>
            </a:r>
          </a:p>
          <a:p>
            <a:pPr lvl="1" eaLnBrk="1" hangingPunct="1"/>
            <a:r>
              <a:rPr lang="en-US" dirty="0" smtClean="0">
                <a:solidFill>
                  <a:srgbClr val="7030A0"/>
                </a:solidFill>
              </a:rPr>
              <a:t>Separate personal backgrounds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Institutionalization</a:t>
            </a:r>
            <a:endParaRPr lang="en-US" dirty="0">
              <a:solidFill>
                <a:srgbClr val="002060"/>
              </a:solidFill>
            </a:endParaRPr>
          </a:p>
        </p:txBody>
      </p:sp>
      <p:sp>
        <p:nvSpPr>
          <p:cNvPr id="3" name="Content Placeholder 2"/>
          <p:cNvSpPr>
            <a:spLocks noGrp="1"/>
          </p:cNvSpPr>
          <p:nvPr>
            <p:ph idx="1"/>
          </p:nvPr>
        </p:nvSpPr>
        <p:spPr/>
        <p:txBody>
          <a:bodyPr/>
          <a:lstStyle/>
          <a:p>
            <a:r>
              <a:rPr lang="en-US" dirty="0" smtClean="0">
                <a:solidFill>
                  <a:srgbClr val="7030A0"/>
                </a:solidFill>
              </a:rPr>
              <a:t>Political will and commitment</a:t>
            </a:r>
          </a:p>
          <a:p>
            <a:endParaRPr lang="en-US" dirty="0" smtClean="0">
              <a:solidFill>
                <a:srgbClr val="7030A0"/>
              </a:solidFill>
            </a:endParaRPr>
          </a:p>
          <a:p>
            <a:r>
              <a:rPr lang="en-US" dirty="0" smtClean="0">
                <a:solidFill>
                  <a:srgbClr val="7030A0"/>
                </a:solidFill>
              </a:rPr>
              <a:t>Proof of success</a:t>
            </a:r>
          </a:p>
          <a:p>
            <a:endParaRPr lang="en-US" dirty="0" smtClean="0">
              <a:solidFill>
                <a:srgbClr val="7030A0"/>
              </a:solidFill>
            </a:endParaRPr>
          </a:p>
          <a:p>
            <a:r>
              <a:rPr lang="en-US" dirty="0" smtClean="0">
                <a:solidFill>
                  <a:srgbClr val="7030A0"/>
                </a:solidFill>
              </a:rPr>
              <a:t>Economic benefit</a:t>
            </a:r>
          </a:p>
          <a:p>
            <a:endParaRPr lang="en-US" dirty="0" smtClean="0">
              <a:solidFill>
                <a:srgbClr val="7030A0"/>
              </a:solidFill>
            </a:endParaRPr>
          </a:p>
          <a:p>
            <a:r>
              <a:rPr lang="en-US" dirty="0" smtClean="0">
                <a:solidFill>
                  <a:srgbClr val="7030A0"/>
                </a:solidFill>
              </a:rPr>
              <a:t>Cultural Change</a:t>
            </a:r>
          </a:p>
          <a:p>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chemeClr val="tx2">
                    <a:lumMod val="75000"/>
                  </a:schemeClr>
                </a:solidFill>
              </a:rPr>
              <a:t>Challenges for Bangladesh</a:t>
            </a:r>
            <a:endParaRPr lang="en-US" dirty="0">
              <a:solidFill>
                <a:schemeClr val="tx2">
                  <a:lumMod val="75000"/>
                </a:schemeClr>
              </a:solidFill>
            </a:endParaRPr>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r>
              <a:rPr lang="en-US" sz="2800" dirty="0" smtClean="0">
                <a:solidFill>
                  <a:srgbClr val="7030A0"/>
                </a:solidFill>
              </a:rPr>
              <a:t>Highest population density in the world</a:t>
            </a:r>
          </a:p>
          <a:p>
            <a:endParaRPr lang="en-US" sz="2800" dirty="0" smtClean="0">
              <a:solidFill>
                <a:srgbClr val="7030A0"/>
              </a:solidFill>
            </a:endParaRPr>
          </a:p>
          <a:p>
            <a:r>
              <a:rPr lang="en-US" sz="2800" dirty="0" smtClean="0">
                <a:solidFill>
                  <a:srgbClr val="7030A0"/>
                </a:solidFill>
              </a:rPr>
              <a:t>Hot spots for EIDs and Re-emerging diseases</a:t>
            </a:r>
          </a:p>
          <a:p>
            <a:endParaRPr lang="en-US" sz="2800" dirty="0" smtClean="0">
              <a:solidFill>
                <a:srgbClr val="7030A0"/>
              </a:solidFill>
            </a:endParaRPr>
          </a:p>
          <a:p>
            <a:r>
              <a:rPr lang="en-US" sz="2800" dirty="0" smtClean="0">
                <a:solidFill>
                  <a:srgbClr val="7030A0"/>
                </a:solidFill>
              </a:rPr>
              <a:t>Vulnerable food security and safety </a:t>
            </a:r>
          </a:p>
          <a:p>
            <a:endParaRPr lang="en-US" sz="2800" dirty="0" smtClean="0">
              <a:solidFill>
                <a:srgbClr val="7030A0"/>
              </a:solidFill>
            </a:endParaRPr>
          </a:p>
          <a:p>
            <a:r>
              <a:rPr lang="en-US" sz="2800" dirty="0" smtClean="0">
                <a:solidFill>
                  <a:srgbClr val="7030A0"/>
                </a:solidFill>
              </a:rPr>
              <a:t>Most fragile ecosystems </a:t>
            </a:r>
          </a:p>
          <a:p>
            <a:endParaRPr lang="en-US" sz="2800" dirty="0" smtClean="0">
              <a:solidFill>
                <a:srgbClr val="7030A0"/>
              </a:solidFill>
            </a:endParaRPr>
          </a:p>
          <a:p>
            <a:r>
              <a:rPr lang="en-US" sz="2800" dirty="0" smtClean="0">
                <a:solidFill>
                  <a:srgbClr val="7030A0"/>
                </a:solidFill>
              </a:rPr>
              <a:t>50%  of the tube wells exceed WHO standard for arsenic </a:t>
            </a:r>
          </a:p>
          <a:p>
            <a:endParaRPr lang="en-US" sz="2800" dirty="0" smtClean="0">
              <a:solidFill>
                <a:srgbClr val="7030A0"/>
              </a:solidFill>
            </a:endParaRPr>
          </a:p>
          <a:p>
            <a:r>
              <a:rPr lang="en-US" sz="2800" dirty="0" smtClean="0">
                <a:solidFill>
                  <a:srgbClr val="7030A0"/>
                </a:solidFill>
              </a:rPr>
              <a:t>People are exceptionally close to animal</a:t>
            </a:r>
          </a:p>
          <a:p>
            <a:endParaRPr lang="en-US" sz="2400" dirty="0" smtClean="0">
              <a:solidFill>
                <a:srgbClr val="7030A0"/>
              </a:solidFill>
            </a:endParaRPr>
          </a:p>
          <a:p>
            <a:endParaRPr lang="en-US" sz="2400" dirty="0" smtClean="0">
              <a:solidFill>
                <a:srgbClr val="7030A0"/>
              </a:solidFill>
            </a:endParaRPr>
          </a:p>
          <a:p>
            <a:endParaRPr lang="en-US" dirty="0" smtClean="0"/>
          </a:p>
          <a:p>
            <a:pPr>
              <a:buNone/>
            </a:pPr>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lumMod val="75000"/>
                  </a:schemeClr>
                </a:solidFill>
              </a:rPr>
              <a:t>Nature of the Problems</a:t>
            </a:r>
            <a:endParaRPr lang="en-US" dirty="0">
              <a:solidFill>
                <a:schemeClr val="tx2">
                  <a:lumMod val="75000"/>
                </a:schemeClr>
              </a:solidFill>
            </a:endParaRPr>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r>
              <a:rPr lang="en-US" dirty="0" smtClean="0">
                <a:solidFill>
                  <a:srgbClr val="7030A0"/>
                </a:solidFill>
              </a:rPr>
              <a:t>Global</a:t>
            </a:r>
          </a:p>
          <a:p>
            <a:endParaRPr lang="en-US" dirty="0" smtClean="0">
              <a:solidFill>
                <a:srgbClr val="7030A0"/>
              </a:solidFill>
            </a:endParaRPr>
          </a:p>
          <a:p>
            <a:r>
              <a:rPr lang="en-US" dirty="0" smtClean="0">
                <a:solidFill>
                  <a:srgbClr val="7030A0"/>
                </a:solidFill>
              </a:rPr>
              <a:t>Health of human, animal &amp; environment is inextricably linked</a:t>
            </a:r>
          </a:p>
          <a:p>
            <a:pPr>
              <a:buNone/>
            </a:pPr>
            <a:endParaRPr lang="en-US" dirty="0" smtClean="0">
              <a:solidFill>
                <a:srgbClr val="7030A0"/>
              </a:solidFill>
            </a:endParaRPr>
          </a:p>
          <a:p>
            <a:r>
              <a:rPr lang="en-US" dirty="0" smtClean="0">
                <a:solidFill>
                  <a:srgbClr val="7030A0"/>
                </a:solidFill>
              </a:rPr>
              <a:t>Multidisciplinary &amp; Multisectoral</a:t>
            </a:r>
          </a:p>
          <a:p>
            <a:endParaRPr lang="en-US" dirty="0" smtClean="0">
              <a:solidFill>
                <a:srgbClr val="7030A0"/>
              </a:solidFill>
            </a:endParaRPr>
          </a:p>
          <a:p>
            <a:r>
              <a:rPr lang="en-US" dirty="0" smtClean="0">
                <a:solidFill>
                  <a:srgbClr val="7030A0"/>
                </a:solidFill>
              </a:rPr>
              <a:t>Requires new skill, competence, knowledge &amp; work culture </a:t>
            </a:r>
          </a:p>
          <a:p>
            <a:endParaRPr lang="en-US" dirty="0" smtClean="0">
              <a:solidFill>
                <a:srgbClr val="7030A0"/>
              </a:solidFill>
            </a:endParaRPr>
          </a:p>
          <a:p>
            <a:r>
              <a:rPr lang="en-US" dirty="0" smtClean="0">
                <a:solidFill>
                  <a:srgbClr val="7030A0"/>
                </a:solidFill>
              </a:rPr>
              <a:t>A shift of paradigm?</a:t>
            </a:r>
          </a:p>
          <a:p>
            <a:endParaRPr lang="en-US" dirty="0">
              <a:solidFill>
                <a:srgbClr val="7030A0"/>
              </a:solidFill>
            </a:endParaRPr>
          </a:p>
          <a:p>
            <a:r>
              <a:rPr lang="en-US" dirty="0" smtClean="0">
                <a:solidFill>
                  <a:srgbClr val="7030A0"/>
                </a:solidFill>
              </a:rPr>
              <a:t>One Health- a new way forward</a:t>
            </a:r>
            <a:endParaRPr lang="en-US" dirty="0">
              <a:solidFill>
                <a:srgbClr val="7030A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solidFill>
                  <a:schemeClr val="tx2">
                    <a:lumMod val="50000"/>
                  </a:schemeClr>
                </a:solidFill>
              </a:rPr>
              <a:t>Operationalization</a:t>
            </a:r>
            <a:r>
              <a:rPr lang="en-US" dirty="0" smtClean="0">
                <a:solidFill>
                  <a:schemeClr val="tx2">
                    <a:lumMod val="50000"/>
                  </a:schemeClr>
                </a:solidFill>
              </a:rPr>
              <a:t> of One Health</a:t>
            </a:r>
            <a:endParaRPr lang="en-US" dirty="0">
              <a:solidFill>
                <a:schemeClr val="tx2">
                  <a:lumMod val="50000"/>
                </a:schemeClr>
              </a:solidFill>
            </a:endParaRPr>
          </a:p>
        </p:txBody>
      </p:sp>
      <p:sp>
        <p:nvSpPr>
          <p:cNvPr id="3" name="Content Placeholder 2"/>
          <p:cNvSpPr>
            <a:spLocks noGrp="1"/>
          </p:cNvSpPr>
          <p:nvPr>
            <p:ph idx="1"/>
          </p:nvPr>
        </p:nvSpPr>
        <p:spPr/>
        <p:txBody>
          <a:bodyPr>
            <a:normAutofit fontScale="92500" lnSpcReduction="20000"/>
          </a:bodyPr>
          <a:lstStyle/>
          <a:p>
            <a:r>
              <a:rPr lang="en-US" dirty="0" smtClean="0">
                <a:solidFill>
                  <a:srgbClr val="7030A0"/>
                </a:solidFill>
              </a:rPr>
              <a:t>Communication, Advocacy , Networking &amp; leadership</a:t>
            </a:r>
          </a:p>
          <a:p>
            <a:pPr>
              <a:buNone/>
            </a:pPr>
            <a:endParaRPr lang="en-US" dirty="0" smtClean="0">
              <a:solidFill>
                <a:srgbClr val="7030A0"/>
              </a:solidFill>
            </a:endParaRPr>
          </a:p>
          <a:p>
            <a:r>
              <a:rPr lang="en-US" dirty="0" smtClean="0">
                <a:solidFill>
                  <a:srgbClr val="7030A0"/>
                </a:solidFill>
              </a:rPr>
              <a:t>Need Assessment &amp; Capacity Development</a:t>
            </a:r>
          </a:p>
          <a:p>
            <a:pPr>
              <a:buNone/>
            </a:pPr>
            <a:endParaRPr lang="en-US" dirty="0" smtClean="0">
              <a:solidFill>
                <a:srgbClr val="7030A0"/>
              </a:solidFill>
            </a:endParaRPr>
          </a:p>
          <a:p>
            <a:r>
              <a:rPr lang="en-US" dirty="0" smtClean="0">
                <a:solidFill>
                  <a:srgbClr val="7030A0"/>
                </a:solidFill>
              </a:rPr>
              <a:t>Research Collaboration </a:t>
            </a:r>
          </a:p>
          <a:p>
            <a:endParaRPr lang="en-US" dirty="0" smtClean="0">
              <a:solidFill>
                <a:srgbClr val="7030A0"/>
              </a:solidFill>
            </a:endParaRPr>
          </a:p>
          <a:p>
            <a:r>
              <a:rPr lang="en-US" dirty="0" smtClean="0">
                <a:solidFill>
                  <a:srgbClr val="7030A0"/>
                </a:solidFill>
              </a:rPr>
              <a:t>Educational &amp; Training</a:t>
            </a:r>
          </a:p>
          <a:p>
            <a:endParaRPr lang="en-US" dirty="0" smtClean="0">
              <a:solidFill>
                <a:srgbClr val="7030A0"/>
              </a:solidFill>
            </a:endParaRPr>
          </a:p>
          <a:p>
            <a:r>
              <a:rPr lang="en-US" dirty="0" smtClean="0">
                <a:solidFill>
                  <a:srgbClr val="7030A0"/>
                </a:solidFill>
              </a:rPr>
              <a:t>Collaborative Practices </a:t>
            </a:r>
          </a:p>
          <a:p>
            <a:endParaRPr lang="en-US" dirty="0" smtClean="0">
              <a:solidFill>
                <a:srgbClr val="7030A0"/>
              </a:solidFill>
            </a:endParaRPr>
          </a:p>
          <a:p>
            <a:pPr>
              <a:buNone/>
            </a:pPr>
            <a:endParaRPr lang="en-US" dirty="0" smtClean="0">
              <a:solidFill>
                <a:srgbClr val="7030A0"/>
              </a:solidFill>
            </a:endParaRP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t/>
            </a:r>
            <a:br>
              <a:rPr lang="en-US" dirty="0" smtClean="0"/>
            </a:br>
            <a:r>
              <a:rPr lang="en-US" dirty="0" smtClean="0">
                <a:solidFill>
                  <a:srgbClr val="002060"/>
                </a:solidFill>
              </a:rPr>
              <a:t>Albert Einstein Once Said:</a:t>
            </a:r>
            <a:endParaRPr lang="en-US" dirty="0">
              <a:solidFill>
                <a:srgbClr val="002060"/>
              </a:solidFill>
            </a:endParaRPr>
          </a:p>
        </p:txBody>
      </p:sp>
      <p:sp>
        <p:nvSpPr>
          <p:cNvPr id="3" name="Content Placeholder 2"/>
          <p:cNvSpPr>
            <a:spLocks noGrp="1"/>
          </p:cNvSpPr>
          <p:nvPr>
            <p:ph idx="1"/>
          </p:nvPr>
        </p:nvSpPr>
        <p:spPr/>
        <p:txBody>
          <a:bodyPr/>
          <a:lstStyle/>
          <a:p>
            <a:pPr algn="ctr"/>
            <a:endParaRPr lang="en-US" dirty="0" smtClean="0"/>
          </a:p>
          <a:p>
            <a:pPr algn="ctr"/>
            <a:endParaRPr lang="en-US" dirty="0"/>
          </a:p>
          <a:p>
            <a:pPr algn="ctr"/>
            <a:endParaRPr lang="en-US" dirty="0" smtClean="0"/>
          </a:p>
          <a:p>
            <a:pPr algn="ctr">
              <a:buNone/>
            </a:pPr>
            <a:r>
              <a:rPr lang="en-US" dirty="0" smtClean="0">
                <a:solidFill>
                  <a:srgbClr val="7030A0"/>
                </a:solidFill>
              </a:rPr>
              <a:t>“</a:t>
            </a:r>
            <a:r>
              <a:rPr lang="en-US" b="1" i="1" dirty="0" smtClean="0">
                <a:solidFill>
                  <a:srgbClr val="7030A0"/>
                </a:solidFill>
              </a:rPr>
              <a:t>We can’t solve problems using the same kind of thinking we used when we created them.</a:t>
            </a:r>
            <a:r>
              <a:rPr lang="en-US" dirty="0" smtClean="0">
                <a:solidFill>
                  <a:srgbClr val="7030A0"/>
                </a:solidFill>
              </a:rPr>
              <a:t>”</a:t>
            </a:r>
            <a:endParaRPr lang="en-US" dirty="0">
              <a:solidFill>
                <a:srgbClr val="7030A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endParaRPr lang="en-US" dirty="0" smtClean="0"/>
          </a:p>
          <a:p>
            <a:pPr algn="ctr"/>
            <a:endParaRPr lang="en-US" dirty="0"/>
          </a:p>
          <a:p>
            <a:pPr algn="ctr">
              <a:buNone/>
            </a:pPr>
            <a:r>
              <a:rPr lang="en-US" sz="6000" dirty="0" smtClean="0">
                <a:solidFill>
                  <a:srgbClr val="7030A0"/>
                </a:solidFill>
              </a:rPr>
              <a:t>Thanks for you patience!  </a:t>
            </a:r>
            <a:endParaRPr lang="en-US" sz="6000" dirty="0">
              <a:solidFill>
                <a:srgbClr val="7030A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pPr>
              <a:buNone/>
            </a:pPr>
            <a:r>
              <a:rPr lang="en-US" dirty="0" smtClean="0">
                <a:solidFill>
                  <a:srgbClr val="7030A0"/>
                </a:solidFill>
              </a:rPr>
              <a:t>Mat </a:t>
            </a:r>
            <a:r>
              <a:rPr lang="en-US" dirty="0" err="1" smtClean="0">
                <a:solidFill>
                  <a:srgbClr val="7030A0"/>
                </a:solidFill>
              </a:rPr>
              <a:t>Yamage</a:t>
            </a:r>
            <a:r>
              <a:rPr lang="en-US" dirty="0" smtClean="0">
                <a:solidFill>
                  <a:srgbClr val="7030A0"/>
                </a:solidFill>
              </a:rPr>
              <a:t>, FAO AI </a:t>
            </a:r>
            <a:r>
              <a:rPr lang="en-US" dirty="0" err="1" smtClean="0">
                <a:solidFill>
                  <a:srgbClr val="7030A0"/>
                </a:solidFill>
              </a:rPr>
              <a:t>Tehnical</a:t>
            </a:r>
            <a:r>
              <a:rPr lang="en-US" dirty="0" smtClean="0">
                <a:solidFill>
                  <a:srgbClr val="7030A0"/>
                </a:solidFill>
              </a:rPr>
              <a:t> Unit</a:t>
            </a:r>
          </a:p>
          <a:p>
            <a:pPr>
              <a:buNone/>
            </a:pPr>
            <a:r>
              <a:rPr lang="en-US" dirty="0" smtClean="0">
                <a:solidFill>
                  <a:srgbClr val="7030A0"/>
                </a:solidFill>
              </a:rPr>
              <a:t>Steve </a:t>
            </a:r>
            <a:r>
              <a:rPr lang="en-US" dirty="0" err="1" smtClean="0">
                <a:solidFill>
                  <a:srgbClr val="7030A0"/>
                </a:solidFill>
              </a:rPr>
              <a:t>Luby</a:t>
            </a:r>
            <a:r>
              <a:rPr lang="en-US" dirty="0" smtClean="0">
                <a:solidFill>
                  <a:srgbClr val="7030A0"/>
                </a:solidFill>
              </a:rPr>
              <a:t>, ICDDR,B</a:t>
            </a:r>
          </a:p>
          <a:p>
            <a:pPr>
              <a:buNone/>
            </a:pPr>
            <a:r>
              <a:rPr lang="en-US" dirty="0" smtClean="0">
                <a:solidFill>
                  <a:srgbClr val="7030A0"/>
                </a:solidFill>
              </a:rPr>
              <a:t>M . </a:t>
            </a:r>
            <a:r>
              <a:rPr lang="en-US" dirty="0" err="1" smtClean="0">
                <a:solidFill>
                  <a:srgbClr val="7030A0"/>
                </a:solidFill>
              </a:rPr>
              <a:t>Rahman</a:t>
            </a:r>
            <a:r>
              <a:rPr lang="en-US" dirty="0" smtClean="0">
                <a:solidFill>
                  <a:srgbClr val="7030A0"/>
                </a:solidFill>
              </a:rPr>
              <a:t>, IEDCR</a:t>
            </a:r>
          </a:p>
          <a:p>
            <a:pPr>
              <a:buNone/>
            </a:pPr>
            <a:r>
              <a:rPr lang="en-US" dirty="0" err="1" smtClean="0">
                <a:solidFill>
                  <a:srgbClr val="7030A0"/>
                </a:solidFill>
              </a:rPr>
              <a:t>Abul</a:t>
            </a:r>
            <a:r>
              <a:rPr lang="en-US" dirty="0" smtClean="0">
                <a:solidFill>
                  <a:srgbClr val="7030A0"/>
                </a:solidFill>
              </a:rPr>
              <a:t> </a:t>
            </a:r>
            <a:r>
              <a:rPr lang="en-US" dirty="0" err="1" smtClean="0">
                <a:solidFill>
                  <a:srgbClr val="7030A0"/>
                </a:solidFill>
              </a:rPr>
              <a:t>Kalam</a:t>
            </a:r>
            <a:r>
              <a:rPr lang="en-US" dirty="0" smtClean="0">
                <a:solidFill>
                  <a:srgbClr val="7030A0"/>
                </a:solidFill>
              </a:rPr>
              <a:t>, DLS</a:t>
            </a:r>
          </a:p>
          <a:p>
            <a:pPr>
              <a:buNone/>
            </a:pPr>
            <a:r>
              <a:rPr lang="en-US" dirty="0" err="1" smtClean="0">
                <a:solidFill>
                  <a:srgbClr val="7030A0"/>
                </a:solidFill>
              </a:rPr>
              <a:t>Marjina</a:t>
            </a:r>
            <a:r>
              <a:rPr lang="en-US" dirty="0" smtClean="0">
                <a:solidFill>
                  <a:srgbClr val="7030A0"/>
                </a:solidFill>
              </a:rPr>
              <a:t> and </a:t>
            </a:r>
            <a:r>
              <a:rPr lang="en-US" dirty="0" err="1" smtClean="0">
                <a:solidFill>
                  <a:srgbClr val="7030A0"/>
                </a:solidFill>
              </a:rPr>
              <a:t>Shaneaz</a:t>
            </a:r>
            <a:r>
              <a:rPr lang="en-US" dirty="0" smtClean="0">
                <a:solidFill>
                  <a:srgbClr val="7030A0"/>
                </a:solidFill>
              </a:rPr>
              <a:t>, CVASU</a:t>
            </a:r>
          </a:p>
          <a:p>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chemeClr val="tx2">
                    <a:lumMod val="50000"/>
                  </a:schemeClr>
                </a:solidFill>
              </a:rPr>
              <a:t>Progression of One Health in Bangladesh</a:t>
            </a:r>
            <a:endParaRPr lang="en-US" dirty="0">
              <a:solidFill>
                <a:schemeClr val="tx2">
                  <a:lumMod val="50000"/>
                </a:schemeClr>
              </a:solidFill>
            </a:endParaRPr>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US" dirty="0" smtClean="0">
                <a:solidFill>
                  <a:srgbClr val="7030A0"/>
                </a:solidFill>
              </a:rPr>
              <a:t>Informal discussion began at Chittagong Veterinary Animal Sciences University (CVASU) in 2007 at the  emergence of HPAI</a:t>
            </a:r>
          </a:p>
          <a:p>
            <a:pPr>
              <a:buNone/>
            </a:pPr>
            <a:endParaRPr lang="en-US" dirty="0">
              <a:solidFill>
                <a:srgbClr val="7030A0"/>
              </a:solidFill>
            </a:endParaRPr>
          </a:p>
          <a:p>
            <a:r>
              <a:rPr lang="en-US" dirty="0" smtClean="0">
                <a:solidFill>
                  <a:srgbClr val="7030A0"/>
                </a:solidFill>
              </a:rPr>
              <a:t>Looking for relevant partners to move forward.</a:t>
            </a:r>
          </a:p>
          <a:p>
            <a:endParaRPr lang="en-US" dirty="0">
              <a:solidFill>
                <a:srgbClr val="7030A0"/>
              </a:solidFill>
            </a:endParaRPr>
          </a:p>
          <a:p>
            <a:r>
              <a:rPr lang="en-US" dirty="0" smtClean="0">
                <a:solidFill>
                  <a:srgbClr val="7030A0"/>
                </a:solidFill>
              </a:rPr>
              <a:t>IEDCR and ICDDR,B showed keen interest as human health partners.</a:t>
            </a:r>
          </a:p>
          <a:p>
            <a:endParaRPr lang="en-US" dirty="0">
              <a:solidFill>
                <a:srgbClr val="7030A0"/>
              </a:solidFill>
            </a:endParaRPr>
          </a:p>
          <a:p>
            <a:r>
              <a:rPr lang="en-US" dirty="0" smtClean="0">
                <a:solidFill>
                  <a:srgbClr val="7030A0"/>
                </a:solidFill>
              </a:rPr>
              <a:t>Positive responses from professionals working in Livestock, Agriculture  and Forestry sector.</a:t>
            </a:r>
          </a:p>
          <a:p>
            <a:endParaRPr lang="en-US" dirty="0" smtClean="0">
              <a:solidFill>
                <a:srgbClr val="7030A0"/>
              </a:solidFill>
            </a:endParaRPr>
          </a:p>
          <a:p>
            <a:r>
              <a:rPr lang="en-US" dirty="0" smtClean="0">
                <a:solidFill>
                  <a:srgbClr val="7030A0"/>
                </a:solidFill>
              </a:rPr>
              <a:t>Civil society-BAPA, NGO-BRAC, Academia-BAU, DU &amp; BSMRMU and Research-BLRI, IFRB etc. got involved</a:t>
            </a:r>
          </a:p>
          <a:p>
            <a:endParaRPr lang="en-US" dirty="0">
              <a:solidFill>
                <a:schemeClr val="accent2">
                  <a:lumMod val="75000"/>
                </a:schemeClr>
              </a:solidFill>
            </a:endParaRPr>
          </a:p>
          <a:p>
            <a:pPr>
              <a:buNone/>
            </a:pPr>
            <a:endParaRPr lang="en-US"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Formation of One Health Bangladesh</a:t>
            </a:r>
            <a:endParaRPr lang="en-US" dirty="0"/>
          </a:p>
        </p:txBody>
      </p:sp>
      <p:sp>
        <p:nvSpPr>
          <p:cNvPr id="3" name="Content Placeholder 2"/>
          <p:cNvSpPr>
            <a:spLocks noGrp="1"/>
          </p:cNvSpPr>
          <p:nvPr>
            <p:ph idx="1"/>
          </p:nvPr>
        </p:nvSpPr>
        <p:spPr>
          <a:xfrm>
            <a:off x="457200" y="1600200"/>
            <a:ext cx="8229600" cy="5105400"/>
          </a:xfrm>
        </p:spPr>
        <p:txBody>
          <a:bodyPr>
            <a:normAutofit lnSpcReduction="10000"/>
          </a:bodyPr>
          <a:lstStyle/>
          <a:p>
            <a:r>
              <a:rPr lang="en-US" sz="2400" dirty="0" smtClean="0">
                <a:solidFill>
                  <a:srgbClr val="7030A0"/>
                </a:solidFill>
              </a:rPr>
              <a:t>Representatives from 12 national and international organizations got together to form a professional organization called One Health Bangladesh in December 2007.</a:t>
            </a:r>
          </a:p>
          <a:p>
            <a:endParaRPr lang="en-US" sz="2400" dirty="0">
              <a:solidFill>
                <a:srgbClr val="7030A0"/>
              </a:solidFill>
            </a:endParaRPr>
          </a:p>
          <a:p>
            <a:r>
              <a:rPr lang="en-US" sz="2400" dirty="0" smtClean="0">
                <a:solidFill>
                  <a:srgbClr val="7030A0"/>
                </a:solidFill>
              </a:rPr>
              <a:t>Formed a National Coordination Committee to work for promoting One Health concept in Bangladesh.</a:t>
            </a:r>
          </a:p>
          <a:p>
            <a:pPr>
              <a:buNone/>
            </a:pPr>
            <a:endParaRPr lang="en-US" sz="2400" dirty="0" smtClean="0">
              <a:solidFill>
                <a:srgbClr val="7030A0"/>
              </a:solidFill>
            </a:endParaRPr>
          </a:p>
          <a:p>
            <a:r>
              <a:rPr lang="en-US" sz="2400" dirty="0" smtClean="0">
                <a:solidFill>
                  <a:srgbClr val="7030A0"/>
                </a:solidFill>
              </a:rPr>
              <a:t>Membership criteria: Physicians, vets, agriculturists, environmentalists, wildlife experts, ecologists, anthropologists, economists,  allied scientists and practitioners, activists.</a:t>
            </a:r>
          </a:p>
          <a:p>
            <a:endParaRPr lang="en-US" sz="2400" dirty="0" smtClean="0">
              <a:solidFill>
                <a:srgbClr val="7030A0"/>
              </a:solidFill>
            </a:endParaRPr>
          </a:p>
          <a:p>
            <a:r>
              <a:rPr lang="en-US" sz="2400" dirty="0" smtClean="0">
                <a:solidFill>
                  <a:srgbClr val="7030A0"/>
                </a:solidFill>
              </a:rPr>
              <a:t>Currently 200 active members. </a:t>
            </a:r>
            <a:endParaRPr lang="en-US" sz="2400" dirty="0">
              <a:solidFill>
                <a:srgbClr val="7030A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chemeClr val="tx2">
                    <a:lumMod val="75000"/>
                  </a:schemeClr>
                </a:solidFill>
              </a:rPr>
              <a:t>One Health Bangladesh: A New Professional Movement</a:t>
            </a:r>
            <a:endParaRPr lang="en-US" dirty="0">
              <a:solidFill>
                <a:schemeClr val="tx2">
                  <a:lumMod val="75000"/>
                </a:schemeClr>
              </a:solidFill>
            </a:endParaRPr>
          </a:p>
        </p:txBody>
      </p:sp>
      <p:sp>
        <p:nvSpPr>
          <p:cNvPr id="3" name="Content Placeholder 2"/>
          <p:cNvSpPr>
            <a:spLocks noGrp="1"/>
          </p:cNvSpPr>
          <p:nvPr>
            <p:ph idx="1"/>
          </p:nvPr>
        </p:nvSpPr>
        <p:spPr>
          <a:xfrm>
            <a:off x="457200" y="1600200"/>
            <a:ext cx="8686800" cy="5029200"/>
          </a:xfrm>
        </p:spPr>
        <p:txBody>
          <a:bodyPr>
            <a:normAutofit fontScale="92500" lnSpcReduction="10000"/>
          </a:bodyPr>
          <a:lstStyle/>
          <a:p>
            <a:r>
              <a:rPr lang="en-US" sz="3000" dirty="0" smtClean="0">
                <a:solidFill>
                  <a:srgbClr val="7030A0"/>
                </a:solidFill>
              </a:rPr>
              <a:t>One Health Bangladesh emerged as professional body</a:t>
            </a:r>
            <a:r>
              <a:rPr lang="en-US" sz="2400" dirty="0" smtClean="0">
                <a:solidFill>
                  <a:srgbClr val="7030A0"/>
                </a:solidFill>
              </a:rPr>
              <a:t>:</a:t>
            </a:r>
          </a:p>
          <a:p>
            <a:r>
              <a:rPr lang="en-US" sz="1800" dirty="0" smtClean="0">
                <a:solidFill>
                  <a:srgbClr val="7030A0"/>
                </a:solidFill>
              </a:rPr>
              <a:t>Adopted a constitution and Chittagong Declaration to project its vision for Bangladesh</a:t>
            </a:r>
          </a:p>
          <a:p>
            <a:r>
              <a:rPr lang="en-US" sz="1800" dirty="0" smtClean="0">
                <a:solidFill>
                  <a:srgbClr val="7030A0"/>
                </a:solidFill>
              </a:rPr>
              <a:t>Bringing diverse professionals together to promote health and welfare of all species</a:t>
            </a:r>
          </a:p>
          <a:p>
            <a:r>
              <a:rPr lang="en-US" sz="1800" dirty="0" smtClean="0">
                <a:solidFill>
                  <a:srgbClr val="7030A0"/>
                </a:solidFill>
              </a:rPr>
              <a:t>Initiate a new culture of cross-professional work, dialogue, collaboration and integration</a:t>
            </a:r>
          </a:p>
          <a:p>
            <a:endParaRPr lang="en-US" sz="2400" dirty="0" smtClean="0">
              <a:solidFill>
                <a:srgbClr val="7030A0"/>
              </a:solidFill>
            </a:endParaRPr>
          </a:p>
          <a:p>
            <a:r>
              <a:rPr lang="en-US" sz="3000" dirty="0" smtClean="0">
                <a:solidFill>
                  <a:srgbClr val="7030A0"/>
                </a:solidFill>
              </a:rPr>
              <a:t>Promote One Health advocacy and connectivity</a:t>
            </a:r>
            <a:r>
              <a:rPr lang="en-US" sz="2400" dirty="0" smtClean="0">
                <a:solidFill>
                  <a:srgbClr val="7030A0"/>
                </a:solidFill>
              </a:rPr>
              <a:t>:</a:t>
            </a:r>
          </a:p>
          <a:p>
            <a:r>
              <a:rPr lang="en-US" sz="1900" dirty="0" smtClean="0">
                <a:solidFill>
                  <a:srgbClr val="7030A0"/>
                </a:solidFill>
              </a:rPr>
              <a:t>Organizing seminar, conference, consultation </a:t>
            </a:r>
            <a:endParaRPr lang="en-US" sz="1900" dirty="0">
              <a:solidFill>
                <a:srgbClr val="7030A0"/>
              </a:solidFill>
            </a:endParaRPr>
          </a:p>
          <a:p>
            <a:r>
              <a:rPr lang="en-US" sz="1900" dirty="0" smtClean="0">
                <a:solidFill>
                  <a:srgbClr val="7030A0"/>
                </a:solidFill>
              </a:rPr>
              <a:t>Disseminating  one health success stories to a wide-ranging audience.</a:t>
            </a:r>
          </a:p>
          <a:p>
            <a:r>
              <a:rPr lang="en-US" sz="1900" dirty="0" smtClean="0">
                <a:solidFill>
                  <a:srgbClr val="7030A0"/>
                </a:solidFill>
              </a:rPr>
              <a:t>National, regional and global Networking</a:t>
            </a:r>
          </a:p>
          <a:p>
            <a:endParaRPr lang="en-US" sz="2400" dirty="0" smtClean="0">
              <a:solidFill>
                <a:srgbClr val="7030A0"/>
              </a:solidFill>
            </a:endParaRPr>
          </a:p>
          <a:p>
            <a:r>
              <a:rPr lang="en-US" sz="3000" dirty="0" smtClean="0">
                <a:solidFill>
                  <a:srgbClr val="7030A0"/>
                </a:solidFill>
              </a:rPr>
              <a:t>Advocate and garner Govt. support for One Health</a:t>
            </a:r>
          </a:p>
          <a:p>
            <a:endParaRPr lang="en-US" sz="2400" dirty="0" smtClean="0">
              <a:solidFill>
                <a:srgbClr val="7030A0"/>
              </a:solidFill>
            </a:endParaRPr>
          </a:p>
          <a:p>
            <a:r>
              <a:rPr lang="en-US" sz="3000" dirty="0" smtClean="0">
                <a:solidFill>
                  <a:srgbClr val="7030A0"/>
                </a:solidFill>
              </a:rPr>
              <a:t>Promote One Health through existing </a:t>
            </a:r>
            <a:r>
              <a:rPr lang="en-US" sz="3000" dirty="0" err="1" smtClean="0">
                <a:solidFill>
                  <a:srgbClr val="7030A0"/>
                </a:solidFill>
              </a:rPr>
              <a:t>programmes</a:t>
            </a:r>
            <a:endParaRPr lang="en-US" sz="3000" dirty="0" smtClean="0">
              <a:solidFill>
                <a:srgbClr val="7030A0"/>
              </a:solidFill>
            </a:endParaRPr>
          </a:p>
          <a:p>
            <a:endParaRPr lang="en-US" sz="2400" dirty="0">
              <a:solidFill>
                <a:srgbClr val="7030A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lumMod val="75000"/>
                  </a:schemeClr>
                </a:solidFill>
              </a:rPr>
              <a:t>Advocacy and Communication</a:t>
            </a:r>
            <a:endParaRPr lang="en-US" dirty="0">
              <a:solidFill>
                <a:schemeClr val="tx2">
                  <a:lumMod val="75000"/>
                </a:schemeClr>
              </a:solidFill>
            </a:endParaRPr>
          </a:p>
        </p:txBody>
      </p:sp>
      <p:sp>
        <p:nvSpPr>
          <p:cNvPr id="3" name="Content Placeholder 2"/>
          <p:cNvSpPr>
            <a:spLocks noGrp="1"/>
          </p:cNvSpPr>
          <p:nvPr>
            <p:ph idx="1"/>
          </p:nvPr>
        </p:nvSpPr>
        <p:spPr>
          <a:xfrm>
            <a:off x="457200" y="1600200"/>
            <a:ext cx="8686800" cy="5257800"/>
          </a:xfrm>
        </p:spPr>
        <p:txBody>
          <a:bodyPr>
            <a:normAutofit lnSpcReduction="10000"/>
          </a:bodyPr>
          <a:lstStyle/>
          <a:p>
            <a:r>
              <a:rPr lang="en-US" sz="2400" dirty="0" smtClean="0">
                <a:solidFill>
                  <a:srgbClr val="7030A0"/>
                </a:solidFill>
              </a:rPr>
              <a:t>CVASU &amp; One Health Bangladesh had three conferences jointly:</a:t>
            </a:r>
          </a:p>
          <a:p>
            <a:r>
              <a:rPr lang="en-US" sz="1800" dirty="0" smtClean="0">
                <a:solidFill>
                  <a:srgbClr val="7030A0"/>
                </a:solidFill>
              </a:rPr>
              <a:t>Change towards One World One Health-2008</a:t>
            </a:r>
          </a:p>
          <a:p>
            <a:r>
              <a:rPr lang="en-US" sz="1800" dirty="0" smtClean="0">
                <a:solidFill>
                  <a:srgbClr val="7030A0"/>
                </a:solidFill>
              </a:rPr>
              <a:t>One Health Approach for Attaining Food Security-2009</a:t>
            </a:r>
          </a:p>
          <a:p>
            <a:r>
              <a:rPr lang="en-US" sz="1800" dirty="0" smtClean="0">
                <a:solidFill>
                  <a:srgbClr val="7030A0"/>
                </a:solidFill>
              </a:rPr>
              <a:t>Networking for promoting change towards One Health-2010</a:t>
            </a:r>
          </a:p>
          <a:p>
            <a:endParaRPr lang="en-US" sz="2000" dirty="0">
              <a:solidFill>
                <a:srgbClr val="7030A0"/>
              </a:solidFill>
            </a:endParaRPr>
          </a:p>
          <a:p>
            <a:r>
              <a:rPr lang="en-US" sz="2400" dirty="0" smtClean="0">
                <a:solidFill>
                  <a:srgbClr val="7030A0"/>
                </a:solidFill>
              </a:rPr>
              <a:t>ICDDR,B and One Health Bangladesh had three joint conferences:</a:t>
            </a:r>
          </a:p>
          <a:p>
            <a:r>
              <a:rPr lang="en-US" sz="1800" dirty="0" smtClean="0">
                <a:solidFill>
                  <a:srgbClr val="7030A0"/>
                </a:solidFill>
              </a:rPr>
              <a:t>One Health Approach for Controlling HPAI and other EIDs-2008</a:t>
            </a:r>
          </a:p>
          <a:p>
            <a:r>
              <a:rPr lang="en-US" sz="1800" dirty="0" smtClean="0">
                <a:solidFill>
                  <a:srgbClr val="7030A0"/>
                </a:solidFill>
              </a:rPr>
              <a:t>One Health Approach for Outbreak Investigations-2009</a:t>
            </a:r>
          </a:p>
          <a:p>
            <a:r>
              <a:rPr lang="en-US" sz="1800" dirty="0" smtClean="0">
                <a:solidFill>
                  <a:srgbClr val="7030A0"/>
                </a:solidFill>
              </a:rPr>
              <a:t>Networking for One Health in South Asia-2010</a:t>
            </a:r>
          </a:p>
          <a:p>
            <a:endParaRPr lang="en-US" sz="2000" dirty="0">
              <a:solidFill>
                <a:srgbClr val="7030A0"/>
              </a:solidFill>
            </a:endParaRPr>
          </a:p>
          <a:p>
            <a:r>
              <a:rPr lang="en-US" sz="2400" dirty="0" smtClean="0">
                <a:solidFill>
                  <a:srgbClr val="7030A0"/>
                </a:solidFill>
              </a:rPr>
              <a:t>Complementary meetings, seminars and workshops on putting One Health to work at IEDCR.</a:t>
            </a:r>
          </a:p>
          <a:p>
            <a:pPr>
              <a:buNone/>
            </a:pPr>
            <a:endParaRPr lang="en-US" sz="2400" dirty="0" smtClean="0">
              <a:solidFill>
                <a:srgbClr val="7030A0"/>
              </a:solidFill>
            </a:endParaRPr>
          </a:p>
          <a:p>
            <a:r>
              <a:rPr lang="en-US" sz="2400" dirty="0" smtClean="0">
                <a:solidFill>
                  <a:srgbClr val="7030A0"/>
                </a:solidFill>
              </a:rPr>
              <a:t>IEDCR works as Secretariat of One Health Bangladesh</a:t>
            </a:r>
            <a:endParaRPr lang="en-US" sz="2400" dirty="0">
              <a:solidFill>
                <a:srgbClr val="7030A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txBox="1">
            <a:spLocks noGrp="1"/>
          </p:cNvSpPr>
          <p:nvPr/>
        </p:nvSpPr>
        <p:spPr bwMode="auto">
          <a:xfrm>
            <a:off x="6553200" y="6245225"/>
            <a:ext cx="2133600" cy="476250"/>
          </a:xfrm>
          <a:prstGeom prst="rect">
            <a:avLst/>
          </a:prstGeom>
          <a:noFill/>
          <a:ln w="9525">
            <a:noFill/>
            <a:miter lim="800000"/>
            <a:headEnd/>
            <a:tailEnd/>
          </a:ln>
        </p:spPr>
        <p:txBody>
          <a:bodyPr lIns="91427" tIns="45713" rIns="91427" bIns="45713"/>
          <a:lstStyle/>
          <a:p>
            <a:pPr algn="r" defTabSz="685800"/>
            <a:fld id="{A640C297-099E-4C25-B050-AD394480933E}" type="slidenum">
              <a:rPr kumimoji="1" lang="en-US" sz="1400">
                <a:latin typeface="Times New Roman" pitchFamily="18" charset="0"/>
              </a:rPr>
              <a:pPr algn="r" defTabSz="685800"/>
              <a:t>7</a:t>
            </a:fld>
            <a:endParaRPr kumimoji="1" lang="en-US" sz="1400">
              <a:latin typeface="Times New Roman" pitchFamily="18" charset="0"/>
            </a:endParaRPr>
          </a:p>
        </p:txBody>
      </p:sp>
      <p:sp>
        <p:nvSpPr>
          <p:cNvPr id="18435" name="TextBox 2"/>
          <p:cNvSpPr txBox="1">
            <a:spLocks noChangeArrowheads="1"/>
          </p:cNvSpPr>
          <p:nvPr/>
        </p:nvSpPr>
        <p:spPr bwMode="auto">
          <a:xfrm>
            <a:off x="457200" y="1066800"/>
            <a:ext cx="4187942" cy="500202"/>
          </a:xfrm>
          <a:prstGeom prst="rect">
            <a:avLst/>
          </a:prstGeom>
          <a:noFill/>
          <a:ln w="9525">
            <a:noFill/>
            <a:miter lim="800000"/>
            <a:headEnd/>
            <a:tailEnd/>
          </a:ln>
        </p:spPr>
        <p:txBody>
          <a:bodyPr wrap="none" lIns="68644" tIns="34322" rIns="68644" bIns="34322">
            <a:spAutoFit/>
          </a:bodyPr>
          <a:lstStyle/>
          <a:p>
            <a:pPr algn="ctr" defTabSz="685800" eaLnBrk="0" hangingPunct="0">
              <a:spcBef>
                <a:spcPct val="50000"/>
              </a:spcBef>
            </a:pPr>
            <a:r>
              <a:rPr lang="en-US" sz="2800" dirty="0">
                <a:solidFill>
                  <a:srgbClr val="7030A0"/>
                </a:solidFill>
              </a:rPr>
              <a:t>Emerging Pandemic Threats</a:t>
            </a:r>
          </a:p>
        </p:txBody>
      </p:sp>
      <p:sp>
        <p:nvSpPr>
          <p:cNvPr id="18436" name="TextBox 3"/>
          <p:cNvSpPr txBox="1">
            <a:spLocks noChangeArrowheads="1"/>
          </p:cNvSpPr>
          <p:nvPr/>
        </p:nvSpPr>
        <p:spPr bwMode="auto">
          <a:xfrm>
            <a:off x="0" y="1719263"/>
            <a:ext cx="9144000" cy="5978624"/>
          </a:xfrm>
          <a:prstGeom prst="rect">
            <a:avLst/>
          </a:prstGeom>
          <a:noFill/>
          <a:ln w="9525">
            <a:noFill/>
            <a:miter lim="800000"/>
            <a:headEnd/>
            <a:tailEnd/>
          </a:ln>
        </p:spPr>
        <p:txBody>
          <a:bodyPr wrap="square" lIns="68644" tIns="34322" rIns="68644" bIns="34322">
            <a:spAutoFit/>
          </a:bodyPr>
          <a:lstStyle/>
          <a:p>
            <a:pPr defTabSz="685800" eaLnBrk="0" hangingPunct="0">
              <a:spcBef>
                <a:spcPct val="50000"/>
              </a:spcBef>
              <a:buFont typeface="Arial" charset="0"/>
              <a:buChar char="•"/>
            </a:pPr>
            <a:r>
              <a:rPr lang="en-US" sz="2400" dirty="0"/>
              <a:t>  </a:t>
            </a:r>
            <a:r>
              <a:rPr lang="en-US" sz="2400" dirty="0">
                <a:solidFill>
                  <a:srgbClr val="7030A0"/>
                </a:solidFill>
              </a:rPr>
              <a:t>5 year, USAID-funded project</a:t>
            </a:r>
          </a:p>
          <a:p>
            <a:pPr defTabSz="685800" eaLnBrk="0" hangingPunct="0">
              <a:spcBef>
                <a:spcPct val="50000"/>
              </a:spcBef>
              <a:buFont typeface="Arial" charset="0"/>
              <a:buChar char="•"/>
            </a:pPr>
            <a:r>
              <a:rPr lang="en-US" sz="2400" dirty="0">
                <a:solidFill>
                  <a:srgbClr val="7030A0"/>
                </a:solidFill>
              </a:rPr>
              <a:t>  Builds upon USAID/USG investments in </a:t>
            </a:r>
            <a:r>
              <a:rPr lang="en-US" sz="2400" dirty="0" smtClean="0">
                <a:solidFill>
                  <a:srgbClr val="7030A0"/>
                </a:solidFill>
              </a:rPr>
              <a:t>avian </a:t>
            </a:r>
            <a:r>
              <a:rPr lang="en-US" sz="2400" dirty="0">
                <a:solidFill>
                  <a:srgbClr val="7030A0"/>
                </a:solidFill>
              </a:rPr>
              <a:t>and pandemic influenza </a:t>
            </a:r>
            <a:r>
              <a:rPr lang="en-US" sz="2400" dirty="0" smtClean="0">
                <a:solidFill>
                  <a:srgbClr val="7030A0"/>
                </a:solidFill>
              </a:rPr>
              <a:t>       preparedness and </a:t>
            </a:r>
            <a:r>
              <a:rPr lang="en-US" sz="2400" dirty="0">
                <a:solidFill>
                  <a:srgbClr val="7030A0"/>
                </a:solidFill>
              </a:rPr>
              <a:t>response</a:t>
            </a:r>
          </a:p>
          <a:p>
            <a:pPr defTabSz="685800" eaLnBrk="0" hangingPunct="0">
              <a:spcBef>
                <a:spcPct val="50000"/>
              </a:spcBef>
              <a:buFont typeface="Arial" charset="0"/>
              <a:buChar char="•"/>
            </a:pPr>
            <a:r>
              <a:rPr lang="en-US" sz="2400" dirty="0">
                <a:solidFill>
                  <a:srgbClr val="7030A0"/>
                </a:solidFill>
              </a:rPr>
              <a:t>  Expands efforts to address emerging </a:t>
            </a:r>
            <a:r>
              <a:rPr lang="en-US" sz="2400" dirty="0" err="1" smtClean="0">
                <a:solidFill>
                  <a:srgbClr val="7030A0"/>
                </a:solidFill>
              </a:rPr>
              <a:t>zoonotic</a:t>
            </a:r>
            <a:r>
              <a:rPr lang="en-US" sz="2400" dirty="0" smtClean="0">
                <a:solidFill>
                  <a:srgbClr val="7030A0"/>
                </a:solidFill>
              </a:rPr>
              <a:t> infections </a:t>
            </a:r>
            <a:r>
              <a:rPr lang="en-US" sz="2400" dirty="0">
                <a:solidFill>
                  <a:srgbClr val="7030A0"/>
                </a:solidFill>
              </a:rPr>
              <a:t>more generally, especially those of </a:t>
            </a:r>
            <a:r>
              <a:rPr lang="en-US" sz="2400" dirty="0" smtClean="0">
                <a:solidFill>
                  <a:srgbClr val="7030A0"/>
                </a:solidFill>
              </a:rPr>
              <a:t>wildlife origin</a:t>
            </a:r>
          </a:p>
          <a:p>
            <a:pPr defTabSz="685800" eaLnBrk="0" hangingPunct="0">
              <a:spcBef>
                <a:spcPct val="50000"/>
              </a:spcBef>
              <a:buFont typeface="Arial" charset="0"/>
              <a:buChar char="•"/>
            </a:pPr>
            <a:endParaRPr lang="en-US" sz="2400" dirty="0">
              <a:solidFill>
                <a:srgbClr val="7030A0"/>
              </a:solidFill>
            </a:endParaRPr>
          </a:p>
          <a:p>
            <a:pPr defTabSz="685800" eaLnBrk="0" hangingPunct="0">
              <a:spcBef>
                <a:spcPct val="50000"/>
              </a:spcBef>
              <a:buFont typeface="Arial" charset="0"/>
              <a:buChar char="•"/>
            </a:pPr>
            <a:r>
              <a:rPr lang="en-US" sz="2400" dirty="0">
                <a:solidFill>
                  <a:srgbClr val="7030A0"/>
                </a:solidFill>
              </a:rPr>
              <a:t>  </a:t>
            </a:r>
            <a:r>
              <a:rPr lang="en-US" sz="2400" dirty="0" smtClean="0">
                <a:solidFill>
                  <a:srgbClr val="7030A0"/>
                </a:solidFill>
              </a:rPr>
              <a:t>Vets, physicians and wildlife experts are undertaking collaborative research on EIDs</a:t>
            </a:r>
          </a:p>
          <a:p>
            <a:pPr defTabSz="685800" eaLnBrk="0" hangingPunct="0">
              <a:spcBef>
                <a:spcPct val="50000"/>
              </a:spcBef>
              <a:buFont typeface="Arial" charset="0"/>
              <a:buChar char="•"/>
            </a:pPr>
            <a:endParaRPr lang="en-US" sz="2400" dirty="0">
              <a:solidFill>
                <a:srgbClr val="7030A0"/>
              </a:solidFill>
            </a:endParaRPr>
          </a:p>
          <a:p>
            <a:pPr defTabSz="685800" eaLnBrk="0" hangingPunct="0">
              <a:spcBef>
                <a:spcPct val="50000"/>
              </a:spcBef>
              <a:buFont typeface="Arial" charset="0"/>
              <a:buChar char="•"/>
            </a:pPr>
            <a:r>
              <a:rPr lang="en-US" sz="2400" dirty="0" smtClean="0">
                <a:solidFill>
                  <a:srgbClr val="7030A0"/>
                </a:solidFill>
              </a:rPr>
              <a:t>Actively involved with OHASA</a:t>
            </a:r>
          </a:p>
          <a:p>
            <a:pPr defTabSz="685800" eaLnBrk="0" hangingPunct="0">
              <a:spcBef>
                <a:spcPct val="50000"/>
              </a:spcBef>
              <a:buFont typeface="Arial" charset="0"/>
              <a:buChar char="•"/>
            </a:pPr>
            <a:endParaRPr lang="en-US" sz="2400" dirty="0">
              <a:solidFill>
                <a:srgbClr val="7030A0"/>
              </a:solidFill>
            </a:endParaRPr>
          </a:p>
          <a:p>
            <a:pPr defTabSz="685800" eaLnBrk="0" hangingPunct="0">
              <a:spcBef>
                <a:spcPct val="50000"/>
              </a:spcBef>
              <a:buFont typeface="Arial" charset="0"/>
              <a:buChar char="•"/>
            </a:pPr>
            <a:endParaRPr lang="en-US" sz="2400" dirty="0">
              <a:solidFill>
                <a:srgbClr val="7030A0"/>
              </a:solidFill>
            </a:endParaRPr>
          </a:p>
        </p:txBody>
      </p:sp>
      <p:sp>
        <p:nvSpPr>
          <p:cNvPr id="18437" name="Rectangle 5"/>
          <p:cNvSpPr>
            <a:spLocks noChangeArrowheads="1"/>
          </p:cNvSpPr>
          <p:nvPr/>
        </p:nvSpPr>
        <p:spPr bwMode="auto">
          <a:xfrm>
            <a:off x="457200" y="-228600"/>
            <a:ext cx="8229600" cy="1143000"/>
          </a:xfrm>
          <a:prstGeom prst="rect">
            <a:avLst/>
          </a:prstGeom>
          <a:noFill/>
          <a:ln w="9525">
            <a:noFill/>
            <a:miter lim="800000"/>
            <a:headEnd/>
            <a:tailEnd/>
          </a:ln>
        </p:spPr>
        <p:txBody>
          <a:bodyPr anchor="ctr"/>
          <a:lstStyle/>
          <a:p>
            <a:pPr algn="ctr"/>
            <a:r>
              <a:rPr lang="en-US" sz="3600" dirty="0" smtClean="0">
                <a:solidFill>
                  <a:schemeClr val="tx2">
                    <a:lumMod val="75000"/>
                  </a:schemeClr>
                </a:solidFill>
              </a:rPr>
              <a:t>One Health: Research</a:t>
            </a:r>
            <a:endParaRPr lang="en-US" sz="36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152400"/>
            <a:ext cx="8923338" cy="693738"/>
          </a:xfrm>
        </p:spPr>
        <p:txBody>
          <a:bodyPr/>
          <a:lstStyle/>
          <a:p>
            <a:pPr eaLnBrk="1" hangingPunct="1"/>
            <a:r>
              <a:rPr lang="en-US" sz="3600" dirty="0" smtClean="0">
                <a:solidFill>
                  <a:schemeClr val="tx2">
                    <a:lumMod val="75000"/>
                  </a:schemeClr>
                </a:solidFill>
              </a:rPr>
              <a:t>Field Epidemiology Training Program</a:t>
            </a:r>
          </a:p>
        </p:txBody>
      </p:sp>
      <p:sp>
        <p:nvSpPr>
          <p:cNvPr id="29699" name="Rectangle 3"/>
          <p:cNvSpPr>
            <a:spLocks noGrp="1" noChangeArrowheads="1"/>
          </p:cNvSpPr>
          <p:nvPr>
            <p:ph type="body" sz="half" idx="1"/>
          </p:nvPr>
        </p:nvSpPr>
        <p:spPr>
          <a:xfrm>
            <a:off x="304800" y="990600"/>
            <a:ext cx="8610600" cy="1981200"/>
          </a:xfrm>
        </p:spPr>
        <p:txBody>
          <a:bodyPr>
            <a:normAutofit fontScale="92500" lnSpcReduction="10000"/>
          </a:bodyPr>
          <a:lstStyle/>
          <a:p>
            <a:pPr eaLnBrk="1" hangingPunct="1">
              <a:lnSpc>
                <a:spcPct val="110000"/>
              </a:lnSpc>
            </a:pPr>
            <a:r>
              <a:rPr lang="en-US" sz="2800" dirty="0" smtClean="0">
                <a:solidFill>
                  <a:srgbClr val="7030A0"/>
                </a:solidFill>
              </a:rPr>
              <a:t>Modeled after CDC’s Epidemic Intelligence Service</a:t>
            </a:r>
          </a:p>
          <a:p>
            <a:pPr eaLnBrk="1" hangingPunct="1">
              <a:lnSpc>
                <a:spcPct val="110000"/>
              </a:lnSpc>
            </a:pPr>
            <a:r>
              <a:rPr lang="en-US" sz="2800" dirty="0" smtClean="0">
                <a:solidFill>
                  <a:srgbClr val="7030A0"/>
                </a:solidFill>
              </a:rPr>
              <a:t>Two-year, full-time postgraduate training program</a:t>
            </a:r>
          </a:p>
          <a:p>
            <a:pPr eaLnBrk="1" hangingPunct="1">
              <a:lnSpc>
                <a:spcPct val="110000"/>
              </a:lnSpc>
            </a:pPr>
            <a:r>
              <a:rPr lang="en-US" sz="2800" dirty="0" smtClean="0">
                <a:solidFill>
                  <a:srgbClr val="7030A0"/>
                </a:solidFill>
              </a:rPr>
              <a:t>Closely supervised, on-the-job, competency-based training</a:t>
            </a:r>
          </a:p>
          <a:p>
            <a:pPr eaLnBrk="1" hangingPunct="1">
              <a:lnSpc>
                <a:spcPct val="110000"/>
              </a:lnSpc>
            </a:pPr>
            <a:r>
              <a:rPr lang="en-US" sz="2800" dirty="0" smtClean="0">
                <a:solidFill>
                  <a:srgbClr val="7030A0"/>
                </a:solidFill>
              </a:rPr>
              <a:t>About 25% class work, 75% field placement</a:t>
            </a:r>
          </a:p>
          <a:p>
            <a:pPr eaLnBrk="1" hangingPunct="1">
              <a:lnSpc>
                <a:spcPct val="110000"/>
              </a:lnSpc>
              <a:buFontTx/>
              <a:buNone/>
            </a:pPr>
            <a:endParaRPr lang="en-US" sz="2800" dirty="0" smtClean="0">
              <a:solidFill>
                <a:srgbClr val="000000"/>
              </a:solidFill>
            </a:endParaRPr>
          </a:p>
        </p:txBody>
      </p:sp>
      <p:pic>
        <p:nvPicPr>
          <p:cNvPr id="75780" name="Picture 4" descr="DSC00450"/>
          <p:cNvPicPr>
            <a:picLocks noChangeAspect="1" noChangeArrowheads="1"/>
          </p:cNvPicPr>
          <p:nvPr/>
        </p:nvPicPr>
        <p:blipFill>
          <a:blip r:embed="rId3" cstate="print"/>
          <a:srcRect/>
          <a:stretch>
            <a:fillRect/>
          </a:stretch>
        </p:blipFill>
        <p:spPr bwMode="auto">
          <a:xfrm>
            <a:off x="5486400" y="4191000"/>
            <a:ext cx="3352800" cy="2514600"/>
          </a:xfrm>
          <a:prstGeom prst="rect">
            <a:avLst/>
          </a:prstGeom>
          <a:noFill/>
          <a:effectLst>
            <a:outerShdw dist="107763" dir="2700000" algn="ctr" rotWithShape="0">
              <a:srgbClr val="003399">
                <a:alpha val="50000"/>
              </a:srgbClr>
            </a:outerShdw>
          </a:effectLst>
        </p:spPr>
      </p:pic>
      <p:sp>
        <p:nvSpPr>
          <p:cNvPr id="29701" name="Rectangle 5"/>
          <p:cNvSpPr>
            <a:spLocks noChangeArrowheads="1"/>
          </p:cNvSpPr>
          <p:nvPr/>
        </p:nvSpPr>
        <p:spPr bwMode="auto">
          <a:xfrm>
            <a:off x="304800" y="3276600"/>
            <a:ext cx="4953000" cy="3048000"/>
          </a:xfrm>
          <a:prstGeom prst="rect">
            <a:avLst/>
          </a:prstGeom>
          <a:noFill/>
          <a:ln w="9525">
            <a:noFill/>
            <a:miter lim="800000"/>
            <a:headEnd/>
            <a:tailEnd/>
          </a:ln>
        </p:spPr>
        <p:txBody>
          <a:bodyPr lIns="91429" tIns="45714" rIns="91429" bIns="45714"/>
          <a:lstStyle/>
          <a:p>
            <a:pPr marL="342900" indent="-342900">
              <a:lnSpc>
                <a:spcPct val="110000"/>
              </a:lnSpc>
              <a:spcBef>
                <a:spcPct val="20000"/>
              </a:spcBef>
              <a:buFontTx/>
              <a:buChar char="•"/>
            </a:pPr>
            <a:r>
              <a:rPr lang="en-US" sz="2800" dirty="0">
                <a:solidFill>
                  <a:srgbClr val="7030A0"/>
                </a:solidFill>
              </a:rPr>
              <a:t>Trainees assigned to positions that provide epidemiologic service to </a:t>
            </a:r>
            <a:r>
              <a:rPr lang="en-US" sz="2800" dirty="0" smtClean="0">
                <a:solidFill>
                  <a:srgbClr val="7030A0"/>
                </a:solidFill>
              </a:rPr>
              <a:t>human health and animal health </a:t>
            </a:r>
          </a:p>
          <a:p>
            <a:pPr marL="342900" indent="-342900">
              <a:lnSpc>
                <a:spcPct val="110000"/>
              </a:lnSpc>
              <a:spcBef>
                <a:spcPct val="20000"/>
              </a:spcBef>
              <a:buFontTx/>
              <a:buChar char="•"/>
            </a:pPr>
            <a:r>
              <a:rPr lang="en-US" sz="2800" dirty="0" smtClean="0">
                <a:solidFill>
                  <a:srgbClr val="7030A0"/>
                </a:solidFill>
              </a:rPr>
              <a:t>Trainees will be physicians, vets and wildlife experts</a:t>
            </a:r>
            <a:endParaRPr lang="en-US" sz="2800" dirty="0">
              <a:solidFill>
                <a:srgbClr val="7030A0"/>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2">
                    <a:lumMod val="75000"/>
                  </a:schemeClr>
                </a:solidFill>
              </a:rPr>
              <a:t>SAVE-Network</a:t>
            </a:r>
            <a:r>
              <a:rPr lang="en-US" dirty="0" smtClean="0">
                <a:solidFill>
                  <a:srgbClr val="7030A0"/>
                </a:solidFill>
              </a:rPr>
              <a:t> </a:t>
            </a:r>
            <a:br>
              <a:rPr lang="en-US" dirty="0" smtClean="0">
                <a:solidFill>
                  <a:srgbClr val="7030A0"/>
                </a:solidFill>
              </a:rPr>
            </a:br>
            <a:endParaRPr lang="en-US" dirty="0">
              <a:solidFill>
                <a:srgbClr val="7030A0"/>
              </a:solidFill>
            </a:endParaRPr>
          </a:p>
        </p:txBody>
      </p:sp>
      <p:sp>
        <p:nvSpPr>
          <p:cNvPr id="3" name="Content Placeholder 2"/>
          <p:cNvSpPr>
            <a:spLocks noGrp="1"/>
          </p:cNvSpPr>
          <p:nvPr>
            <p:ph idx="1"/>
          </p:nvPr>
        </p:nvSpPr>
        <p:spPr/>
        <p:txBody>
          <a:bodyPr>
            <a:normAutofit fontScale="92500"/>
          </a:bodyPr>
          <a:lstStyle/>
          <a:p>
            <a:r>
              <a:rPr lang="en-US" sz="2400" dirty="0" smtClean="0">
                <a:solidFill>
                  <a:srgbClr val="7030A0"/>
                </a:solidFill>
              </a:rPr>
              <a:t>CVASU  organized a regional workshop of  South Asian Vet. Schools  in September 2010 to create South Asian Veterinary Education Network(SAVE).</a:t>
            </a:r>
          </a:p>
          <a:p>
            <a:endParaRPr lang="en-US" dirty="0" smtClean="0"/>
          </a:p>
          <a:p>
            <a:r>
              <a:rPr lang="en-US" sz="2400" dirty="0" smtClean="0">
                <a:solidFill>
                  <a:srgbClr val="7030A0"/>
                </a:solidFill>
              </a:rPr>
              <a:t>Founding members: Five Vet. Schools of Bangladesh, two from India, one from Nepal, two from Pakistan and one from </a:t>
            </a:r>
            <a:r>
              <a:rPr lang="en-US" sz="2400" dirty="0" err="1" smtClean="0">
                <a:solidFill>
                  <a:srgbClr val="7030A0"/>
                </a:solidFill>
              </a:rPr>
              <a:t>Srilanka</a:t>
            </a:r>
            <a:r>
              <a:rPr lang="en-US" sz="2400" dirty="0" smtClean="0">
                <a:solidFill>
                  <a:srgbClr val="7030A0"/>
                </a:solidFill>
              </a:rPr>
              <a:t>.</a:t>
            </a:r>
          </a:p>
          <a:p>
            <a:endParaRPr lang="en-US" sz="2400" dirty="0" smtClean="0">
              <a:solidFill>
                <a:srgbClr val="7030A0"/>
              </a:solidFill>
            </a:endParaRPr>
          </a:p>
          <a:p>
            <a:r>
              <a:rPr lang="en-US" sz="2400" dirty="0" smtClean="0">
                <a:solidFill>
                  <a:srgbClr val="7030A0"/>
                </a:solidFill>
              </a:rPr>
              <a:t>Developing thinking and practices in South Asia in relation to One Health through SAVE. </a:t>
            </a:r>
          </a:p>
          <a:p>
            <a:endParaRPr lang="en-US" sz="2400" dirty="0">
              <a:solidFill>
                <a:srgbClr val="7030A0"/>
              </a:solidFill>
            </a:endParaRPr>
          </a:p>
          <a:p>
            <a:r>
              <a:rPr lang="en-US" sz="2400" dirty="0" smtClean="0">
                <a:solidFill>
                  <a:srgbClr val="7030A0"/>
                </a:solidFill>
              </a:rPr>
              <a:t>Embedding One Health in Veterinary Curriculum through SAVE</a:t>
            </a:r>
          </a:p>
          <a:p>
            <a:endParaRPr lang="en-US" sz="2400" dirty="0">
              <a:solidFill>
                <a:srgbClr val="7030A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823</TotalTime>
  <Words>1132</Words>
  <Application>Microsoft Office PowerPoint</Application>
  <PresentationFormat>On-screen Show (4:3)</PresentationFormat>
  <Paragraphs>227</Paragraphs>
  <Slides>22</Slides>
  <Notes>4</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22</vt:i4>
      </vt:variant>
    </vt:vector>
  </HeadingPairs>
  <TitlesOfParts>
    <vt:vector size="23" baseType="lpstr">
      <vt:lpstr>Office Theme</vt:lpstr>
      <vt:lpstr>Operationalizing One Health: The Bangladesh Experience</vt:lpstr>
      <vt:lpstr>Operationalization of One Health</vt:lpstr>
      <vt:lpstr>Progression of One Health in Bangladesh</vt:lpstr>
      <vt:lpstr>Formation of One Health Bangladesh</vt:lpstr>
      <vt:lpstr>One Health Bangladesh: A New Professional Movement</vt:lpstr>
      <vt:lpstr>Advocacy and Communication</vt:lpstr>
      <vt:lpstr>Slide 7</vt:lpstr>
      <vt:lpstr>Field Epidemiology Training Program</vt:lpstr>
      <vt:lpstr>SAVE-Network  </vt:lpstr>
      <vt:lpstr>Outbreak Investigation &amp; Response</vt:lpstr>
      <vt:lpstr>A collaborative investigation team</vt:lpstr>
      <vt:lpstr>Joint Outbreak Investigation</vt:lpstr>
      <vt:lpstr>Progression of Joint Activities</vt:lpstr>
      <vt:lpstr>Challenges for all One Health Proponents  </vt:lpstr>
      <vt:lpstr>Difficulties with diverse teams</vt:lpstr>
      <vt:lpstr>Professional and Institutional Barriers</vt:lpstr>
      <vt:lpstr>Institutionalization</vt:lpstr>
      <vt:lpstr> Challenges for Bangladesh</vt:lpstr>
      <vt:lpstr>Nature of the Problems</vt:lpstr>
      <vt:lpstr> Albert Einstein Once Said:</vt:lpstr>
      <vt:lpstr>Slide 21</vt:lpstr>
      <vt:lpstr>Acknowledgements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Operationalizing One Health: The Bangladesh Experience</dc:title>
  <dc:creator>Vice Chancellor</dc:creator>
  <cp:lastModifiedBy>Vice Chancellor</cp:lastModifiedBy>
  <cp:revision>76</cp:revision>
  <dcterms:created xsi:type="dcterms:W3CDTF">2011-08-06T05:08:01Z</dcterms:created>
  <dcterms:modified xsi:type="dcterms:W3CDTF">2011-08-09T00:40:21Z</dcterms:modified>
</cp:coreProperties>
</file>